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7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8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28"/>
  </p:notesMasterIdLst>
  <p:sldIdLst>
    <p:sldId id="337" r:id="rId2"/>
    <p:sldId id="262" r:id="rId3"/>
    <p:sldId id="524" r:id="rId4"/>
    <p:sldId id="511" r:id="rId5"/>
    <p:sldId id="548" r:id="rId6"/>
    <p:sldId id="554" r:id="rId7"/>
    <p:sldId id="537" r:id="rId8"/>
    <p:sldId id="536" r:id="rId9"/>
    <p:sldId id="538" r:id="rId10"/>
    <p:sldId id="539" r:id="rId11"/>
    <p:sldId id="549" r:id="rId12"/>
    <p:sldId id="540" r:id="rId13"/>
    <p:sldId id="541" r:id="rId14"/>
    <p:sldId id="550" r:id="rId15"/>
    <p:sldId id="542" r:id="rId16"/>
    <p:sldId id="543" r:id="rId17"/>
    <p:sldId id="551" r:id="rId18"/>
    <p:sldId id="544" r:id="rId19"/>
    <p:sldId id="545" r:id="rId20"/>
    <p:sldId id="552" r:id="rId21"/>
    <p:sldId id="546" r:id="rId22"/>
    <p:sldId id="547" r:id="rId23"/>
    <p:sldId id="530" r:id="rId24"/>
    <p:sldId id="535" r:id="rId25"/>
    <p:sldId id="553" r:id="rId26"/>
    <p:sldId id="437" r:id="rId2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rson\Documents\Teletrabajo\2021_2021\Interadmin_Dante\Interadmin_1702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rson\Documents\Teletrabajo\2021_2021\Interadmin_Dante\Interadmin_17022021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rson\Documents\Teletrabajo\2021_2021\Interadmin_Dante\Interadmin_17022021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rson\Documents\Teletrabajo\2021_2021\Interadmin_Dante\Interadmin_17022021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rson\Documents\Teletrabajo\2021_2021\Interadmin_Dante\Interadmin_17022021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rson\Documents\Teletrabajo\2021_2021\Interadmin_Dante\Interadmin_1702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rson\Documents\Teletrabajo\2021_2021\Interadmin_Dante\Interadmin_1702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rson\Documents\Teletrabajo\2021_2021\Interadmin_Dante\Interadmin_1702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rson\Documents\Teletrabajo\2021_2021\Interadmin_Dante\Interadmin_1702202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rson\Documents\Teletrabajo\2021_2021\Interadmin_Dante\Interadmin_1702202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rson\Documents\Teletrabajo\2021_2021\Interadmin_Dante\Interadmin_1702202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rson\Documents\Teletrabajo\2021_2021\Interadmin_Dante\Interadmin_1702202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rson\Documents\Teletrabajo\2021_2021\Interadmin_Dante\Interadmin_17022021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Todos!$M$2</c:f>
              <c:strCache>
                <c:ptCount val="1"/>
                <c:pt idx="0">
                  <c:v>Procesos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Todos!$L$3:$L$23</c:f>
              <c:strCache>
                <c:ptCount val="21"/>
                <c:pt idx="0">
                  <c:v>1995</c:v>
                </c:pt>
                <c:pt idx="1">
                  <c:v>1997</c:v>
                </c:pt>
                <c:pt idx="2">
                  <c:v>2001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strCache>
            </c:strRef>
          </c:cat>
          <c:val>
            <c:numRef>
              <c:f>Todos!$M$3:$M$23</c:f>
              <c:numCache>
                <c:formatCode>General</c:formatCode>
                <c:ptCount val="2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9</c:v>
                </c:pt>
                <c:pt idx="8">
                  <c:v>3</c:v>
                </c:pt>
                <c:pt idx="9">
                  <c:v>11</c:v>
                </c:pt>
                <c:pt idx="10">
                  <c:v>20</c:v>
                </c:pt>
                <c:pt idx="11">
                  <c:v>19</c:v>
                </c:pt>
                <c:pt idx="12">
                  <c:v>22</c:v>
                </c:pt>
                <c:pt idx="13">
                  <c:v>65</c:v>
                </c:pt>
                <c:pt idx="14">
                  <c:v>80</c:v>
                </c:pt>
                <c:pt idx="15">
                  <c:v>118</c:v>
                </c:pt>
                <c:pt idx="16">
                  <c:v>160</c:v>
                </c:pt>
                <c:pt idx="17">
                  <c:v>184</c:v>
                </c:pt>
                <c:pt idx="18">
                  <c:v>418</c:v>
                </c:pt>
                <c:pt idx="19">
                  <c:v>704</c:v>
                </c:pt>
                <c:pt idx="20">
                  <c:v>362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BE-445A-83A8-8518C3F983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69953688"/>
        <c:axId val="769957624"/>
      </c:barChart>
      <c:lineChart>
        <c:grouping val="standard"/>
        <c:varyColors val="0"/>
        <c:ser>
          <c:idx val="1"/>
          <c:order val="1"/>
          <c:tx>
            <c:strRef>
              <c:f>Todos!$N$2</c:f>
              <c:strCache>
                <c:ptCount val="1"/>
                <c:pt idx="0">
                  <c:v>Pretensiones</c:v>
                </c:pt>
              </c:strCache>
            </c:strRef>
          </c:tx>
          <c:spPr>
            <a:ln w="28575" cap="rnd">
              <a:solidFill>
                <a:schemeClr val="accent1">
                  <a:tint val="77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Todos!$L$3:$L$23</c:f>
              <c:strCache>
                <c:ptCount val="21"/>
                <c:pt idx="0">
                  <c:v>1995</c:v>
                </c:pt>
                <c:pt idx="1">
                  <c:v>1997</c:v>
                </c:pt>
                <c:pt idx="2">
                  <c:v>2001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strCache>
            </c:strRef>
          </c:cat>
          <c:val>
            <c:numRef>
              <c:f>Todos!$N$3:$N$23</c:f>
              <c:numCache>
                <c:formatCode>"$"#,##0_);[Red]\("$"#,##0\)</c:formatCode>
                <c:ptCount val="21"/>
                <c:pt idx="0">
                  <c:v>0</c:v>
                </c:pt>
                <c:pt idx="1">
                  <c:v>7508566800</c:v>
                </c:pt>
                <c:pt idx="2">
                  <c:v>282921571361</c:v>
                </c:pt>
                <c:pt idx="3">
                  <c:v>8159560.1107999999</c:v>
                </c:pt>
                <c:pt idx="4">
                  <c:v>10067990027.65</c:v>
                </c:pt>
                <c:pt idx="5">
                  <c:v>90513204764.580002</c:v>
                </c:pt>
                <c:pt idx="6">
                  <c:v>6555269440.5939999</c:v>
                </c:pt>
                <c:pt idx="7">
                  <c:v>558379296099.73767</c:v>
                </c:pt>
                <c:pt idx="8">
                  <c:v>237799181.91800001</c:v>
                </c:pt>
                <c:pt idx="9">
                  <c:v>1366149841.934</c:v>
                </c:pt>
                <c:pt idx="10">
                  <c:v>124770932324.17799</c:v>
                </c:pt>
                <c:pt idx="11">
                  <c:v>185741661046.74701</c:v>
                </c:pt>
                <c:pt idx="12">
                  <c:v>55892632267.501595</c:v>
                </c:pt>
                <c:pt idx="13">
                  <c:v>28411968353.930222</c:v>
                </c:pt>
                <c:pt idx="14">
                  <c:v>161666288280.4451</c:v>
                </c:pt>
                <c:pt idx="15">
                  <c:v>299059836187.396</c:v>
                </c:pt>
                <c:pt idx="16">
                  <c:v>256901921270.94461</c:v>
                </c:pt>
                <c:pt idx="17">
                  <c:v>576790781499.20459</c:v>
                </c:pt>
                <c:pt idx="18">
                  <c:v>987677313487.32117</c:v>
                </c:pt>
                <c:pt idx="19">
                  <c:v>649146589470.79321</c:v>
                </c:pt>
                <c:pt idx="20">
                  <c:v>87998537835.604019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BE-445A-83A8-8518C3F983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9580088"/>
        <c:axId val="1129579432"/>
      </c:lineChart>
      <c:catAx>
        <c:axId val="769953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69957624"/>
        <c:crosses val="autoZero"/>
        <c:auto val="1"/>
        <c:lblAlgn val="ctr"/>
        <c:lblOffset val="100"/>
        <c:noMultiLvlLbl val="0"/>
      </c:catAx>
      <c:valAx>
        <c:axId val="7699576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69953688"/>
        <c:crosses val="autoZero"/>
        <c:crossBetween val="between"/>
      </c:valAx>
      <c:valAx>
        <c:axId val="1129579432"/>
        <c:scaling>
          <c:orientation val="minMax"/>
        </c:scaling>
        <c:delete val="0"/>
        <c:axPos val="r"/>
        <c:numFmt formatCode="&quot;$&quot;#,##0_);[Red]\(&quot;$&quot;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129580088"/>
        <c:crosses val="max"/>
        <c:crossBetween val="between"/>
        <c:dispUnits>
          <c:builtInUnit val="b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</c:dispUnitsLbl>
        </c:dispUnits>
      </c:valAx>
      <c:catAx>
        <c:axId val="11295800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295794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CO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Accion_EPON!$Y$2</c:f>
              <c:strCache>
                <c:ptCount val="1"/>
                <c:pt idx="0">
                  <c:v>Procesos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Accion_EPON!$X$3:$X$4</c:f>
              <c:strCache>
                <c:ptCount val="2"/>
                <c:pt idx="0">
                  <c:v>Defensoría</c:v>
                </c:pt>
                <c:pt idx="1">
                  <c:v>Procuraduría</c:v>
                </c:pt>
              </c:strCache>
            </c:strRef>
          </c:cat>
          <c:val>
            <c:numRef>
              <c:f>Accion_EPON!$Y$3:$Y$4</c:f>
              <c:numCache>
                <c:formatCode>General</c:formatCode>
                <c:ptCount val="2"/>
                <c:pt idx="0">
                  <c:v>86</c:v>
                </c:pt>
                <c:pt idx="1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44-45AB-89BD-290EB735EE9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03947032"/>
        <c:axId val="603949656"/>
      </c:barChart>
      <c:scatterChart>
        <c:scatterStyle val="lineMarker"/>
        <c:varyColors val="0"/>
        <c:ser>
          <c:idx val="1"/>
          <c:order val="1"/>
          <c:tx>
            <c:strRef>
              <c:f>Accion_EPON!$Z$2</c:f>
              <c:strCache>
                <c:ptCount val="1"/>
                <c:pt idx="0">
                  <c:v>Pretensiones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dLbls>
            <c:numFmt formatCode="&quot;$&quot;\ 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Accion_EPON!$O$3:$O$4</c:f>
              <c:strCache>
                <c:ptCount val="2"/>
                <c:pt idx="0">
                  <c:v>CAR</c:v>
                </c:pt>
                <c:pt idx="1">
                  <c:v>MinInterior</c:v>
                </c:pt>
              </c:strCache>
            </c:strRef>
          </c:xVal>
          <c:yVal>
            <c:numRef>
              <c:f>Accion_EPON!$Z$3:$Z$4</c:f>
              <c:numCache>
                <c:formatCode>"$"#,##0_);[Red]\("$"#,##0\)</c:formatCode>
                <c:ptCount val="2"/>
                <c:pt idx="0">
                  <c:v>17560057.039719999</c:v>
                </c:pt>
                <c:pt idx="1">
                  <c:v>294453601060.57526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944-45AB-89BD-290EB735EE9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603947360"/>
        <c:axId val="603944408"/>
      </c:scatterChart>
      <c:catAx>
        <c:axId val="603947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949656"/>
        <c:crosses val="autoZero"/>
        <c:auto val="1"/>
        <c:lblAlgn val="ctr"/>
        <c:lblOffset val="100"/>
        <c:noMultiLvlLbl val="0"/>
      </c:catAx>
      <c:valAx>
        <c:axId val="6039496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947032"/>
        <c:crosses val="autoZero"/>
        <c:crossBetween val="between"/>
      </c:valAx>
      <c:valAx>
        <c:axId val="603944408"/>
        <c:scaling>
          <c:orientation val="minMax"/>
        </c:scaling>
        <c:delete val="0"/>
        <c:axPos val="r"/>
        <c:numFmt formatCode="&quot;$&quot;#,##0_);[Red]\(&quot;$&quot;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947360"/>
        <c:crosses val="max"/>
        <c:crossBetween val="midCat"/>
        <c:dispUnits>
          <c:builtInUnit val="b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</c:dispUnitsLbl>
        </c:dispUnits>
      </c:valAx>
      <c:valAx>
        <c:axId val="603947360"/>
        <c:scaling>
          <c:orientation val="minMax"/>
        </c:scaling>
        <c:delete val="1"/>
        <c:axPos val="t"/>
        <c:majorTickMark val="out"/>
        <c:minorTickMark val="none"/>
        <c:tickLblPos val="nextTo"/>
        <c:crossAx val="603944408"/>
        <c:crosses val="max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s-CO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Accion_Causa!$Y$2</c:f>
              <c:strCache>
                <c:ptCount val="1"/>
                <c:pt idx="0">
                  <c:v>Procesos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Accion_Causa!$X$3:$X$8</c:f>
              <c:strCache>
                <c:ptCount val="6"/>
                <c:pt idx="0">
                  <c:v>Violación o amenaza al goce de un ambiente sano</c:v>
                </c:pt>
                <c:pt idx="1">
                  <c:v>Violación o amenaza a la seguridad y salubridad publicas</c:v>
                </c:pt>
                <c:pt idx="2">
                  <c:v>Violación o amenaza al goce del espacio público y a la utilización y defensa de bienes de uso publico</c:v>
                </c:pt>
                <c:pt idx="3">
                  <c:v>Daño o amenaza ambiental por contaminación por olores</c:v>
                </c:pt>
                <c:pt idx="4">
                  <c:v>Hacinamiento carcelario</c:v>
                </c:pt>
                <c:pt idx="5">
                  <c:v>Daño o amenaza ambiental por vertimiento de contaminantes</c:v>
                </c:pt>
              </c:strCache>
            </c:strRef>
          </c:cat>
          <c:val>
            <c:numRef>
              <c:f>Accion_Causa!$Y$3:$Y$8</c:f>
              <c:numCache>
                <c:formatCode>General</c:formatCode>
                <c:ptCount val="6"/>
                <c:pt idx="0">
                  <c:v>31</c:v>
                </c:pt>
                <c:pt idx="1">
                  <c:v>19</c:v>
                </c:pt>
                <c:pt idx="2">
                  <c:v>15</c:v>
                </c:pt>
                <c:pt idx="3">
                  <c:v>12</c:v>
                </c:pt>
                <c:pt idx="4">
                  <c:v>11</c:v>
                </c:pt>
                <c:pt idx="5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9B-4EE7-9EF0-1E8661DB70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48345776"/>
        <c:axId val="1048351352"/>
      </c:barChart>
      <c:scatterChart>
        <c:scatterStyle val="lineMarker"/>
        <c:varyColors val="0"/>
        <c:ser>
          <c:idx val="1"/>
          <c:order val="1"/>
          <c:tx>
            <c:strRef>
              <c:f>Accion_Causa!$Z$2</c:f>
              <c:strCache>
                <c:ptCount val="1"/>
                <c:pt idx="0">
                  <c:v>Pretensiones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dLbls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9B-4EE7-9EF0-1E8661DB7059}"/>
                </c:ext>
              </c:extLst>
            </c:dLbl>
            <c:numFmt formatCode="&quot;$&quot;\ 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Accion_Causa!$X$3:$X$8</c:f>
              <c:strCache>
                <c:ptCount val="6"/>
                <c:pt idx="0">
                  <c:v>Violación o amenaza al goce de un ambiente sano</c:v>
                </c:pt>
                <c:pt idx="1">
                  <c:v>Violación o amenaza a la seguridad y salubridad publicas</c:v>
                </c:pt>
                <c:pt idx="2">
                  <c:v>Violación o amenaza al goce del espacio público y a la utilización y defensa de bienes de uso publico</c:v>
                </c:pt>
                <c:pt idx="3">
                  <c:v>Daño o amenaza ambiental por contaminación por olores</c:v>
                </c:pt>
                <c:pt idx="4">
                  <c:v>Hacinamiento carcelario</c:v>
                </c:pt>
                <c:pt idx="5">
                  <c:v>Daño o amenaza ambiental por vertimiento de contaminantes</c:v>
                </c:pt>
              </c:strCache>
            </c:strRef>
          </c:xVal>
          <c:yVal>
            <c:numRef>
              <c:f>Accion_Causa!$Z$3:$Z$8</c:f>
              <c:numCache>
                <c:formatCode>"$"#,##0_);[Red]\("$"#,##0\)</c:formatCode>
                <c:ptCount val="6"/>
                <c:pt idx="0">
                  <c:v>3.3673329999999999</c:v>
                </c:pt>
                <c:pt idx="1">
                  <c:v>11344962.298</c:v>
                </c:pt>
                <c:pt idx="2">
                  <c:v>827901.42853000003</c:v>
                </c:pt>
                <c:pt idx="3">
                  <c:v>1059.4397959999999</c:v>
                </c:pt>
                <c:pt idx="4">
                  <c:v>5387191.0813220004</c:v>
                </c:pt>
                <c:pt idx="5">
                  <c:v>344788122.47000003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189B-4EE7-9EF0-1E8661DB70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48346432"/>
        <c:axId val="1048346104"/>
      </c:scatterChart>
      <c:catAx>
        <c:axId val="1048345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48351352"/>
        <c:crosses val="autoZero"/>
        <c:auto val="1"/>
        <c:lblAlgn val="ctr"/>
        <c:lblOffset val="100"/>
        <c:noMultiLvlLbl val="0"/>
      </c:catAx>
      <c:valAx>
        <c:axId val="10483513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48345776"/>
        <c:crosses val="autoZero"/>
        <c:crossBetween val="between"/>
      </c:valAx>
      <c:valAx>
        <c:axId val="1048346104"/>
        <c:scaling>
          <c:orientation val="minMax"/>
        </c:scaling>
        <c:delete val="0"/>
        <c:axPos val="r"/>
        <c:numFmt formatCode="&quot;$&quot;#,##0_);[Red]\(&quot;$&quot;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48346432"/>
        <c:crosses val="max"/>
        <c:crossBetween val="midCat"/>
        <c:dispUnits>
          <c:builtInUnit val="b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</c:dispUnitsLbl>
        </c:dispUnits>
      </c:valAx>
      <c:valAx>
        <c:axId val="1048346432"/>
        <c:scaling>
          <c:orientation val="minMax"/>
        </c:scaling>
        <c:delete val="1"/>
        <c:axPos val="t"/>
        <c:majorTickMark val="out"/>
        <c:minorTickMark val="none"/>
        <c:tickLblPos val="nextTo"/>
        <c:crossAx val="1048346104"/>
        <c:crosses val="max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s-CO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Accion_EPON!$AI$2</c:f>
              <c:strCache>
                <c:ptCount val="1"/>
                <c:pt idx="0">
                  <c:v>Procesos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Accion_EPON!$AH$3:$AH$7</c:f>
              <c:strCache>
                <c:ptCount val="5"/>
                <c:pt idx="0">
                  <c:v>PAR Telecom</c:v>
                </c:pt>
                <c:pt idx="1">
                  <c:v>ECOPETROL</c:v>
                </c:pt>
                <c:pt idx="2">
                  <c:v>PAR Caja Agraria</c:v>
                </c:pt>
                <c:pt idx="3">
                  <c:v>Servicios Postales Nacionales</c:v>
                </c:pt>
                <c:pt idx="4">
                  <c:v>Universidad Nacional</c:v>
                </c:pt>
              </c:strCache>
            </c:strRef>
          </c:cat>
          <c:val>
            <c:numRef>
              <c:f>Accion_EPON!$AI$3:$AI$7</c:f>
              <c:numCache>
                <c:formatCode>General</c:formatCode>
                <c:ptCount val="5"/>
                <c:pt idx="0">
                  <c:v>27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D6-4A5B-9A7A-B75AC2F0F07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03947032"/>
        <c:axId val="603949656"/>
      </c:barChart>
      <c:scatterChart>
        <c:scatterStyle val="lineMarker"/>
        <c:varyColors val="0"/>
        <c:ser>
          <c:idx val="1"/>
          <c:order val="1"/>
          <c:tx>
            <c:strRef>
              <c:f>Accion_EPON!$AJ$2</c:f>
              <c:strCache>
                <c:ptCount val="1"/>
                <c:pt idx="0">
                  <c:v>Pretensiones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dLbls>
            <c:numFmt formatCode="&quot;$&quot;\ 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Accion_EPON!$O$3:$O$7</c:f>
              <c:strCache>
                <c:ptCount val="5"/>
                <c:pt idx="0">
                  <c:v>CAR</c:v>
                </c:pt>
                <c:pt idx="1">
                  <c:v>MinInterior</c:v>
                </c:pt>
                <c:pt idx="2">
                  <c:v>EnTerritorio</c:v>
                </c:pt>
                <c:pt idx="3">
                  <c:v>ECOPETROL</c:v>
                </c:pt>
                <c:pt idx="4">
                  <c:v>MinDeporte</c:v>
                </c:pt>
              </c:strCache>
            </c:strRef>
          </c:xVal>
          <c:yVal>
            <c:numRef>
              <c:f>Accion_EPON!$AJ$3:$AJ$7</c:f>
              <c:numCache>
                <c:formatCode>"$"#,##0_);[Red]\("$"#,##0\)</c:formatCode>
                <c:ptCount val="5"/>
                <c:pt idx="0">
                  <c:v>60496180046.573006</c:v>
                </c:pt>
                <c:pt idx="1">
                  <c:v>2831486450.0400004</c:v>
                </c:pt>
                <c:pt idx="2">
                  <c:v>1227451619.5009999</c:v>
                </c:pt>
                <c:pt idx="3">
                  <c:v>310959024.05509996</c:v>
                </c:pt>
                <c:pt idx="4">
                  <c:v>4273327277.9569998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DD6-4A5B-9A7A-B75AC2F0F07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603947360"/>
        <c:axId val="603944408"/>
      </c:scatterChart>
      <c:catAx>
        <c:axId val="603947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949656"/>
        <c:crosses val="autoZero"/>
        <c:auto val="1"/>
        <c:lblAlgn val="ctr"/>
        <c:lblOffset val="100"/>
        <c:noMultiLvlLbl val="0"/>
      </c:catAx>
      <c:valAx>
        <c:axId val="6039496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947032"/>
        <c:crosses val="autoZero"/>
        <c:crossBetween val="between"/>
      </c:valAx>
      <c:valAx>
        <c:axId val="603944408"/>
        <c:scaling>
          <c:orientation val="minMax"/>
        </c:scaling>
        <c:delete val="0"/>
        <c:axPos val="r"/>
        <c:numFmt formatCode="&quot;$&quot;#,##0_);[Red]\(&quot;$&quot;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947360"/>
        <c:crosses val="max"/>
        <c:crossBetween val="midCat"/>
        <c:dispUnits>
          <c:builtInUnit val="b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</c:dispUnitsLbl>
        </c:dispUnits>
      </c:valAx>
      <c:valAx>
        <c:axId val="603947360"/>
        <c:scaling>
          <c:orientation val="minMax"/>
        </c:scaling>
        <c:delete val="1"/>
        <c:axPos val="t"/>
        <c:majorTickMark val="out"/>
        <c:minorTickMark val="none"/>
        <c:tickLblPos val="nextTo"/>
        <c:crossAx val="603944408"/>
        <c:crosses val="max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s-CO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Accion_Causa!$AI$2</c:f>
              <c:strCache>
                <c:ptCount val="1"/>
                <c:pt idx="0">
                  <c:v>Procesos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Accion_Causa!$AH$3:$AH$6</c:f>
              <c:strCache>
                <c:ptCount val="4"/>
                <c:pt idx="0">
                  <c:v>Error judicial</c:v>
                </c:pt>
                <c:pt idx="1">
                  <c:v>Defectuoso funcionamiento de la administración de justicia</c:v>
                </c:pt>
                <c:pt idx="2">
                  <c:v>Ejecución de prestaciones sin contrato</c:v>
                </c:pt>
                <c:pt idx="3">
                  <c:v>Incumplimiento contractual</c:v>
                </c:pt>
              </c:strCache>
            </c:strRef>
          </c:cat>
          <c:val>
            <c:numRef>
              <c:f>Accion_Causa!$AI$3:$AI$6</c:f>
              <c:numCache>
                <c:formatCode>General</c:formatCode>
                <c:ptCount val="4"/>
                <c:pt idx="0">
                  <c:v>37</c:v>
                </c:pt>
                <c:pt idx="1">
                  <c:v>10</c:v>
                </c:pt>
                <c:pt idx="2">
                  <c:v>6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EB-47B5-BC47-F82828C508E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48345776"/>
        <c:axId val="1048351352"/>
      </c:barChart>
      <c:scatterChart>
        <c:scatterStyle val="lineMarker"/>
        <c:varyColors val="0"/>
        <c:ser>
          <c:idx val="1"/>
          <c:order val="1"/>
          <c:tx>
            <c:strRef>
              <c:f>Accion_Causa!$AJ$2</c:f>
              <c:strCache>
                <c:ptCount val="1"/>
                <c:pt idx="0">
                  <c:v>Pretensiones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Accion_Causa!$X$3:$X$6</c:f>
              <c:strCache>
                <c:ptCount val="4"/>
                <c:pt idx="0">
                  <c:v>Violación o amenaza al goce de un ambiente sano</c:v>
                </c:pt>
                <c:pt idx="1">
                  <c:v>Violación o amenaza a la seguridad y salubridad publicas</c:v>
                </c:pt>
                <c:pt idx="2">
                  <c:v>Violación o amenaza al goce del espacio público y a la utilización y defensa de bienes de uso publico</c:v>
                </c:pt>
                <c:pt idx="3">
                  <c:v>Daño o amenaza ambiental por contaminación por olores</c:v>
                </c:pt>
              </c:strCache>
            </c:strRef>
          </c:xVal>
          <c:yVal>
            <c:numRef>
              <c:f>Accion_Causa!$AJ$3:$AJ$6</c:f>
              <c:numCache>
                <c:formatCode>"$"#,##0_);[Red]\("$"#,##0\)</c:formatCode>
                <c:ptCount val="4"/>
                <c:pt idx="0">
                  <c:v>95939220532.473022</c:v>
                </c:pt>
                <c:pt idx="1">
                  <c:v>17445655321.575001</c:v>
                </c:pt>
                <c:pt idx="2">
                  <c:v>8493309143.3600006</c:v>
                </c:pt>
                <c:pt idx="3">
                  <c:v>61793867998.555099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AFEB-47B5-BC47-F82828C508E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1048346432"/>
        <c:axId val="1048346104"/>
      </c:scatterChart>
      <c:catAx>
        <c:axId val="1048345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48351352"/>
        <c:crosses val="autoZero"/>
        <c:auto val="1"/>
        <c:lblAlgn val="ctr"/>
        <c:lblOffset val="100"/>
        <c:noMultiLvlLbl val="0"/>
      </c:catAx>
      <c:valAx>
        <c:axId val="10483513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48345776"/>
        <c:crosses val="autoZero"/>
        <c:crossBetween val="between"/>
      </c:valAx>
      <c:valAx>
        <c:axId val="1048346104"/>
        <c:scaling>
          <c:orientation val="minMax"/>
        </c:scaling>
        <c:delete val="0"/>
        <c:axPos val="r"/>
        <c:numFmt formatCode="&quot;$&quot;#,##0_);[Red]\(&quot;$&quot;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48346432"/>
        <c:crosses val="max"/>
        <c:crossBetween val="midCat"/>
        <c:dispUnits>
          <c:builtInUnit val="b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</c:dispUnitsLbl>
        </c:dispUnits>
      </c:valAx>
      <c:valAx>
        <c:axId val="1048346432"/>
        <c:scaling>
          <c:orientation val="minMax"/>
        </c:scaling>
        <c:delete val="1"/>
        <c:axPos val="t"/>
        <c:majorTickMark val="out"/>
        <c:minorTickMark val="none"/>
        <c:tickLblPos val="nextTo"/>
        <c:crossAx val="1048346104"/>
        <c:crosses val="max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Todos!$Y$14</c:f>
              <c:strCache>
                <c:ptCount val="1"/>
                <c:pt idx="0">
                  <c:v>Procesos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Work Sans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Todos!$X$15:$X$16</c:f>
              <c:strCache>
                <c:ptCount val="2"/>
                <c:pt idx="0">
                  <c:v>J. Contenciosa Administrativa</c:v>
                </c:pt>
                <c:pt idx="1">
                  <c:v>J. Ordinaria</c:v>
                </c:pt>
              </c:strCache>
            </c:strRef>
          </c:cat>
          <c:val>
            <c:numRef>
              <c:f>Todos!$Y$15:$Y$16</c:f>
              <c:numCache>
                <c:formatCode>General</c:formatCode>
                <c:ptCount val="2"/>
                <c:pt idx="0">
                  <c:v>1870</c:v>
                </c:pt>
                <c:pt idx="1">
                  <c:v>324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1C-4420-BC88-05DE5894E32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48333312"/>
        <c:axId val="1048334296"/>
      </c:barChart>
      <c:scatterChart>
        <c:scatterStyle val="lineMarker"/>
        <c:varyColors val="0"/>
        <c:ser>
          <c:idx val="1"/>
          <c:order val="1"/>
          <c:tx>
            <c:strRef>
              <c:f>Todos!$Z$14</c:f>
              <c:strCache>
                <c:ptCount val="1"/>
                <c:pt idx="0">
                  <c:v>Pretensiones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Work Sans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Todos!$X$15:$X$16</c:f>
              <c:strCache>
                <c:ptCount val="2"/>
                <c:pt idx="0">
                  <c:v>J. Contenciosa Administrativa</c:v>
                </c:pt>
                <c:pt idx="1">
                  <c:v>J. Ordinaria</c:v>
                </c:pt>
              </c:strCache>
            </c:strRef>
          </c:xVal>
          <c:yVal>
            <c:numRef>
              <c:f>Todos!$Z$15:$Z$16</c:f>
              <c:numCache>
                <c:formatCode>"$"#,##0_);[Red]\("$"#,##0\)</c:formatCode>
                <c:ptCount val="2"/>
                <c:pt idx="0">
                  <c:v>4131233351452.5898</c:v>
                </c:pt>
                <c:pt idx="1">
                  <c:v>240383117648.99365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D1C-4420-BC88-05DE5894E32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1048339544"/>
        <c:axId val="1048331344"/>
      </c:scatterChart>
      <c:catAx>
        <c:axId val="1048333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Work Sans" pitchFamily="2" charset="0"/>
                <a:ea typeface="+mn-ea"/>
                <a:cs typeface="+mn-cs"/>
              </a:defRPr>
            </a:pPr>
            <a:endParaRPr lang="es-CO"/>
          </a:p>
        </c:txPr>
        <c:crossAx val="1048334296"/>
        <c:crosses val="autoZero"/>
        <c:auto val="1"/>
        <c:lblAlgn val="ctr"/>
        <c:lblOffset val="100"/>
        <c:noMultiLvlLbl val="0"/>
      </c:catAx>
      <c:valAx>
        <c:axId val="10483342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Work Sans" pitchFamily="2" charset="0"/>
                <a:ea typeface="+mn-ea"/>
                <a:cs typeface="+mn-cs"/>
              </a:defRPr>
            </a:pPr>
            <a:endParaRPr lang="es-CO"/>
          </a:p>
        </c:txPr>
        <c:crossAx val="1048333312"/>
        <c:crosses val="autoZero"/>
        <c:crossBetween val="between"/>
      </c:valAx>
      <c:valAx>
        <c:axId val="1048331344"/>
        <c:scaling>
          <c:orientation val="minMax"/>
        </c:scaling>
        <c:delete val="0"/>
        <c:axPos val="r"/>
        <c:numFmt formatCode="&quot;$&quot;#,##0_);[Red]\(&quot;$&quot;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Work Sans" pitchFamily="2" charset="0"/>
                <a:ea typeface="+mn-ea"/>
                <a:cs typeface="+mn-cs"/>
              </a:defRPr>
            </a:pPr>
            <a:endParaRPr lang="es-CO"/>
          </a:p>
        </c:txPr>
        <c:crossAx val="1048339544"/>
        <c:crosses val="max"/>
        <c:crossBetween val="midCat"/>
        <c:dispUnits>
          <c:builtInUnit val="b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Work Sans" pitchFamily="2" charset="0"/>
                    <a:ea typeface="+mn-ea"/>
                    <a:cs typeface="+mn-cs"/>
                  </a:defRPr>
                </a:pPr>
                <a:endParaRPr lang="es-CO"/>
              </a:p>
            </c:txPr>
          </c:dispUnitsLbl>
        </c:dispUnits>
      </c:valAx>
      <c:valAx>
        <c:axId val="10483395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4833134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Work Sans" pitchFamily="2" charset="0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Work Sans" pitchFamily="2" charset="0"/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Accion!$F$2</c:f>
              <c:strCache>
                <c:ptCount val="1"/>
                <c:pt idx="0">
                  <c:v>Procesos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0"/>
                  <c:y val="-2.971185261769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5A7-4FF2-AE91-C04AE43E38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Accion!$E$3:$E$8</c:f>
              <c:strCache>
                <c:ptCount val="6"/>
                <c:pt idx="0">
                  <c:v>Nulidad y Restablecimiento</c:v>
                </c:pt>
                <c:pt idx="1">
                  <c:v>Controversias contractuales</c:v>
                </c:pt>
                <c:pt idx="2">
                  <c:v>Acción Popular</c:v>
                </c:pt>
                <c:pt idx="3">
                  <c:v>Declarativo especial - expropiacion</c:v>
                </c:pt>
                <c:pt idx="4">
                  <c:v>Reparación directa</c:v>
                </c:pt>
                <c:pt idx="5">
                  <c:v>Otras (15)</c:v>
                </c:pt>
              </c:strCache>
            </c:strRef>
          </c:cat>
          <c:val>
            <c:numRef>
              <c:f>Accion!$F$3:$F$8</c:f>
              <c:numCache>
                <c:formatCode>_(* #,##0_);_(* \(#,##0\);_(* "-"_);_(@_)</c:formatCode>
                <c:ptCount val="6"/>
                <c:pt idx="0">
                  <c:v>1428</c:v>
                </c:pt>
                <c:pt idx="1">
                  <c:v>154</c:v>
                </c:pt>
                <c:pt idx="2">
                  <c:v>143</c:v>
                </c:pt>
                <c:pt idx="3">
                  <c:v>119</c:v>
                </c:pt>
                <c:pt idx="4">
                  <c:v>71</c:v>
                </c:pt>
                <c:pt idx="5">
                  <c:v>279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A7-4FF2-AE91-C04AE43E386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7236248"/>
        <c:axId val="317233624"/>
      </c:barChart>
      <c:scatterChart>
        <c:scatterStyle val="lineMarker"/>
        <c:varyColors val="0"/>
        <c:ser>
          <c:idx val="1"/>
          <c:order val="1"/>
          <c:tx>
            <c:strRef>
              <c:f>Accion!$G$2</c:f>
              <c:strCache>
                <c:ptCount val="1"/>
                <c:pt idx="0">
                  <c:v>Pretensiones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dLbls>
            <c:dLbl>
              <c:idx val="2"/>
              <c:layout>
                <c:manualLayout>
                  <c:x val="-7.1587442134658612E-3"/>
                  <c:y val="4.2144028600420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5A7-4FF2-AE91-C04AE43E38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Accion!$E$3:$E$8</c:f>
              <c:strCache>
                <c:ptCount val="6"/>
                <c:pt idx="0">
                  <c:v>Nulidad y Restablecimiento</c:v>
                </c:pt>
                <c:pt idx="1">
                  <c:v>Controversias contractuales</c:v>
                </c:pt>
                <c:pt idx="2">
                  <c:v>Acción Popular</c:v>
                </c:pt>
                <c:pt idx="3">
                  <c:v>Declarativo especial - expropiacion</c:v>
                </c:pt>
                <c:pt idx="4">
                  <c:v>Reparación directa</c:v>
                </c:pt>
                <c:pt idx="5">
                  <c:v>Otras (15)</c:v>
                </c:pt>
              </c:strCache>
            </c:strRef>
          </c:xVal>
          <c:yVal>
            <c:numRef>
              <c:f>Accion!$G$3:$G$8</c:f>
              <c:numCache>
                <c:formatCode>"$"#,##0_);[Red]\("$"#,##0\)</c:formatCode>
                <c:ptCount val="6"/>
                <c:pt idx="0">
                  <c:v>2216086540144.1992</c:v>
                </c:pt>
                <c:pt idx="1">
                  <c:v>1092250986696.2461</c:v>
                </c:pt>
                <c:pt idx="2">
                  <c:v>294815949240.08502</c:v>
                </c:pt>
                <c:pt idx="3">
                  <c:v>5615492099.3288994</c:v>
                </c:pt>
                <c:pt idx="4">
                  <c:v>489506671311.97534</c:v>
                </c:pt>
                <c:pt idx="5">
                  <c:v>273340829609.75446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5A7-4FF2-AE91-C04AE43E386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317257896"/>
        <c:axId val="317253632"/>
      </c:scatterChart>
      <c:catAx>
        <c:axId val="317236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17233624"/>
        <c:crosses val="autoZero"/>
        <c:auto val="1"/>
        <c:lblAlgn val="ctr"/>
        <c:lblOffset val="100"/>
        <c:noMultiLvlLbl val="0"/>
      </c:catAx>
      <c:valAx>
        <c:axId val="317233624"/>
        <c:scaling>
          <c:orientation val="minMax"/>
        </c:scaling>
        <c:delete val="0"/>
        <c:axPos val="l"/>
        <c:numFmt formatCode="_(* #,##0_);_(* \(#,##0\);_(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17236248"/>
        <c:crosses val="autoZero"/>
        <c:crossBetween val="between"/>
      </c:valAx>
      <c:valAx>
        <c:axId val="317253632"/>
        <c:scaling>
          <c:orientation val="minMax"/>
        </c:scaling>
        <c:delete val="0"/>
        <c:axPos val="r"/>
        <c:numFmt formatCode="&quot;$&quot;#,##0_);[Red]\(&quot;$&quot;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17257896"/>
        <c:crosses val="max"/>
        <c:crossBetween val="midCat"/>
        <c:dispUnits>
          <c:builtInUnit val="b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</c:dispUnitsLbl>
        </c:dispUnits>
      </c:valAx>
      <c:valAx>
        <c:axId val="317257896"/>
        <c:scaling>
          <c:orientation val="minMax"/>
        </c:scaling>
        <c:delete val="1"/>
        <c:axPos val="t"/>
        <c:majorTickMark val="out"/>
        <c:minorTickMark val="none"/>
        <c:tickLblPos val="nextTo"/>
        <c:crossAx val="317253632"/>
        <c:crosses val="max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Entidades!$F$2</c:f>
              <c:strCache>
                <c:ptCount val="1"/>
                <c:pt idx="0">
                  <c:v>Procesos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Entidades!$E$3:$E$9</c:f>
              <c:strCache>
                <c:ptCount val="7"/>
                <c:pt idx="0">
                  <c:v>Contraloría</c:v>
                </c:pt>
                <c:pt idx="1">
                  <c:v>PAR DAS</c:v>
                </c:pt>
                <c:pt idx="2">
                  <c:v>ADRES</c:v>
                </c:pt>
                <c:pt idx="3">
                  <c:v>Registraduría</c:v>
                </c:pt>
                <c:pt idx="4">
                  <c:v>ANI</c:v>
                </c:pt>
                <c:pt idx="5">
                  <c:v>MinHacienda</c:v>
                </c:pt>
                <c:pt idx="6">
                  <c:v>ECOPETROL</c:v>
                </c:pt>
              </c:strCache>
            </c:strRef>
          </c:cat>
          <c:val>
            <c:numRef>
              <c:f>Entidades!$F$3:$F$9</c:f>
              <c:numCache>
                <c:formatCode>General</c:formatCode>
                <c:ptCount val="7"/>
                <c:pt idx="0">
                  <c:v>218</c:v>
                </c:pt>
                <c:pt idx="1">
                  <c:v>157</c:v>
                </c:pt>
                <c:pt idx="2">
                  <c:v>133</c:v>
                </c:pt>
                <c:pt idx="3">
                  <c:v>126</c:v>
                </c:pt>
                <c:pt idx="4">
                  <c:v>120</c:v>
                </c:pt>
                <c:pt idx="5">
                  <c:v>119</c:v>
                </c:pt>
                <c:pt idx="6">
                  <c:v>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13-411B-B696-0A47BC221E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7247400"/>
        <c:axId val="317247728"/>
      </c:barChart>
      <c:scatterChart>
        <c:scatterStyle val="lineMarker"/>
        <c:varyColors val="0"/>
        <c:ser>
          <c:idx val="1"/>
          <c:order val="1"/>
          <c:tx>
            <c:strRef>
              <c:f>Entidades!$G$2</c:f>
              <c:strCache>
                <c:ptCount val="1"/>
                <c:pt idx="0">
                  <c:v>Pretensiones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Entidades!$A$3:$A$9</c:f>
              <c:strCache>
                <c:ptCount val="7"/>
                <c:pt idx="0">
                  <c:v>CONTRALORIA GENERAL DE LA REPUBLICA</c:v>
                </c:pt>
                <c:pt idx="1">
                  <c:v>PATRIMONIO AUTONOMO DE REMANENTES DEL EXTINTO DEPARTAMENTO ADMINISTRATIVO DAS Y SU FONDO ROTATORIO</c:v>
                </c:pt>
                <c:pt idx="2">
                  <c:v>ADMINISTRADORA DE LOS RECURSOS DEL SISTEMA GENERAL DE SEGURIDAD SOCIAL EN SALUD</c:v>
                </c:pt>
                <c:pt idx="3">
                  <c:v>REGISTRADURIA NACIONAL DEL ESTADO CIVIL</c:v>
                </c:pt>
                <c:pt idx="4">
                  <c:v>AGENCIA NACIONAL DE INFRAESTRUCTURA</c:v>
                </c:pt>
                <c:pt idx="5">
                  <c:v>MINISTERIO DE HACIENDA Y CREDITO PUBLICO</c:v>
                </c:pt>
                <c:pt idx="6">
                  <c:v>ECOPETROL S.A. - NIVEL CENTRAL</c:v>
                </c:pt>
              </c:strCache>
            </c:strRef>
          </c:xVal>
          <c:yVal>
            <c:numRef>
              <c:f>Entidades!$G$3:$G$9</c:f>
              <c:numCache>
                <c:formatCode>"$"#,##0_);[Red]\("$"#,##0\)</c:formatCode>
                <c:ptCount val="7"/>
                <c:pt idx="0">
                  <c:v>6063079442.5648689</c:v>
                </c:pt>
                <c:pt idx="1">
                  <c:v>27883674681.082306</c:v>
                </c:pt>
                <c:pt idx="2">
                  <c:v>49741652885.926086</c:v>
                </c:pt>
                <c:pt idx="3">
                  <c:v>14962298020.326132</c:v>
                </c:pt>
                <c:pt idx="4">
                  <c:v>5292632190.0699987</c:v>
                </c:pt>
                <c:pt idx="5">
                  <c:v>3418501802.1914392</c:v>
                </c:pt>
                <c:pt idx="6">
                  <c:v>577152703161.42773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0313-411B-B696-0A47BC221E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7234608"/>
        <c:axId val="317241824"/>
      </c:scatterChart>
      <c:catAx>
        <c:axId val="317247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17247728"/>
        <c:crosses val="autoZero"/>
        <c:auto val="1"/>
        <c:lblAlgn val="ctr"/>
        <c:lblOffset val="100"/>
        <c:noMultiLvlLbl val="0"/>
      </c:catAx>
      <c:valAx>
        <c:axId val="3172477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17247400"/>
        <c:crosses val="autoZero"/>
        <c:crossBetween val="between"/>
      </c:valAx>
      <c:valAx>
        <c:axId val="317241824"/>
        <c:scaling>
          <c:orientation val="minMax"/>
        </c:scaling>
        <c:delete val="0"/>
        <c:axPos val="r"/>
        <c:numFmt formatCode="&quot;$&quot;#,##0_);[Red]\(&quot;$&quot;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17234608"/>
        <c:crosses val="max"/>
        <c:crossBetween val="midCat"/>
        <c:dispUnits>
          <c:builtInUnit val="b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</c:dispUnitsLbl>
        </c:dispUnits>
      </c:valAx>
      <c:valAx>
        <c:axId val="317234608"/>
        <c:scaling>
          <c:orientation val="minMax"/>
        </c:scaling>
        <c:delete val="1"/>
        <c:axPos val="t"/>
        <c:majorTickMark val="out"/>
        <c:minorTickMark val="none"/>
        <c:tickLblPos val="nextTo"/>
        <c:crossAx val="317241824"/>
        <c:crosses val="max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Causas!$F$1</c:f>
              <c:strCache>
                <c:ptCount val="1"/>
                <c:pt idx="0">
                  <c:v>Procesos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Causas!$E$2:$E$10</c:f>
              <c:strCache>
                <c:ptCount val="9"/>
                <c:pt idx="0">
                  <c:v>Cobro indebido de obligación</c:v>
                </c:pt>
                <c:pt idx="1">
                  <c:v>Incumplimiento en el pago de aportes al sistema de seguridad social integral</c:v>
                </c:pt>
                <c:pt idx="2">
                  <c:v>Violación al debido proceso administrativo</c:v>
                </c:pt>
                <c:pt idx="3">
                  <c:v>Transmisión forzosa del derecho real de dominio privado sobre un bien a favor del estado - expropiación judicial</c:v>
                </c:pt>
                <c:pt idx="4">
                  <c:v>Indebida liquidación de pensión de vejez</c:v>
                </c:pt>
                <c:pt idx="5">
                  <c:v>Ilegalidad del acto administrativo que impone sanción por no pago de aportes parafiscales</c:v>
                </c:pt>
                <c:pt idx="6">
                  <c:v>Constitución de servidumbre</c:v>
                </c:pt>
                <c:pt idx="7">
                  <c:v>Ilegalidad del acto administrativo que dispone el reintegro de recursos a favor del estado</c:v>
                </c:pt>
                <c:pt idx="8">
                  <c:v>No reconocimiento de devolución de aportes entre administradoras del sistema de seguridad social integral</c:v>
                </c:pt>
              </c:strCache>
            </c:strRef>
          </c:cat>
          <c:val>
            <c:numRef>
              <c:f>Causas!$F$2:$F$10</c:f>
              <c:numCache>
                <c:formatCode>General</c:formatCode>
                <c:ptCount val="9"/>
                <c:pt idx="0">
                  <c:v>418</c:v>
                </c:pt>
                <c:pt idx="1">
                  <c:v>141</c:v>
                </c:pt>
                <c:pt idx="2">
                  <c:v>86</c:v>
                </c:pt>
                <c:pt idx="3">
                  <c:v>83</c:v>
                </c:pt>
                <c:pt idx="4">
                  <c:v>79</c:v>
                </c:pt>
                <c:pt idx="5">
                  <c:v>75</c:v>
                </c:pt>
                <c:pt idx="6">
                  <c:v>64</c:v>
                </c:pt>
                <c:pt idx="7">
                  <c:v>62</c:v>
                </c:pt>
                <c:pt idx="8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08-4731-9481-9B4913571FF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84322240"/>
        <c:axId val="1084323880"/>
      </c:barChart>
      <c:scatterChart>
        <c:scatterStyle val="lineMarker"/>
        <c:varyColors val="0"/>
        <c:ser>
          <c:idx val="1"/>
          <c:order val="1"/>
          <c:tx>
            <c:strRef>
              <c:f>Causas!$G$1</c:f>
              <c:strCache>
                <c:ptCount val="1"/>
                <c:pt idx="0">
                  <c:v>Pretensiones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Causas!$E$2:$E$10</c:f>
              <c:strCache>
                <c:ptCount val="9"/>
                <c:pt idx="0">
                  <c:v>Cobro indebido de obligación</c:v>
                </c:pt>
                <c:pt idx="1">
                  <c:v>Incumplimiento en el pago de aportes al sistema de seguridad social integral</c:v>
                </c:pt>
                <c:pt idx="2">
                  <c:v>Violación al debido proceso administrativo</c:v>
                </c:pt>
                <c:pt idx="3">
                  <c:v>Transmisión forzosa del derecho real de dominio privado sobre un bien a favor del estado - expropiación judicial</c:v>
                </c:pt>
                <c:pt idx="4">
                  <c:v>Indebida liquidación de pensión de vejez</c:v>
                </c:pt>
                <c:pt idx="5">
                  <c:v>Ilegalidad del acto administrativo que impone sanción por no pago de aportes parafiscales</c:v>
                </c:pt>
                <c:pt idx="6">
                  <c:v>Constitución de servidumbre</c:v>
                </c:pt>
                <c:pt idx="7">
                  <c:v>Ilegalidad del acto administrativo que dispone el reintegro de recursos a favor del estado</c:v>
                </c:pt>
                <c:pt idx="8">
                  <c:v>No reconocimiento de devolución de aportes entre administradoras del sistema de seguridad social integral</c:v>
                </c:pt>
              </c:strCache>
            </c:strRef>
          </c:xVal>
          <c:yVal>
            <c:numRef>
              <c:f>Causas!$G$2:$G$10</c:f>
              <c:numCache>
                <c:formatCode>"$"#,##0_);[Red]\("$"#,##0\)</c:formatCode>
                <c:ptCount val="9"/>
                <c:pt idx="0">
                  <c:v>87063709943.978897</c:v>
                </c:pt>
                <c:pt idx="1">
                  <c:v>7202773620.0973444</c:v>
                </c:pt>
                <c:pt idx="2">
                  <c:v>150852655196.98236</c:v>
                </c:pt>
                <c:pt idx="3">
                  <c:v>2997364526.9110994</c:v>
                </c:pt>
                <c:pt idx="4">
                  <c:v>14716776251.678349</c:v>
                </c:pt>
                <c:pt idx="5">
                  <c:v>14912292573.201593</c:v>
                </c:pt>
                <c:pt idx="6">
                  <c:v>2763919465.3541107</c:v>
                </c:pt>
                <c:pt idx="7">
                  <c:v>7909508013.7090864</c:v>
                </c:pt>
                <c:pt idx="8">
                  <c:v>39770074006.355949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E08-4731-9481-9B4913571FF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1084328800"/>
        <c:axId val="1084328472"/>
      </c:scatterChart>
      <c:catAx>
        <c:axId val="1084322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84323880"/>
        <c:crosses val="autoZero"/>
        <c:auto val="1"/>
        <c:lblAlgn val="ctr"/>
        <c:lblOffset val="100"/>
        <c:noMultiLvlLbl val="0"/>
      </c:catAx>
      <c:valAx>
        <c:axId val="10843238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84322240"/>
        <c:crosses val="autoZero"/>
        <c:crossBetween val="between"/>
      </c:valAx>
      <c:valAx>
        <c:axId val="1084328472"/>
        <c:scaling>
          <c:orientation val="minMax"/>
        </c:scaling>
        <c:delete val="0"/>
        <c:axPos val="r"/>
        <c:numFmt formatCode="&quot;$&quot;#,##0_);[Red]\(&quot;$&quot;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84328800"/>
        <c:crosses val="max"/>
        <c:crossBetween val="midCat"/>
        <c:dispUnits>
          <c:builtInUnit val="b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</c:dispUnitsLbl>
        </c:dispUnits>
      </c:valAx>
      <c:valAx>
        <c:axId val="10843288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8432847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Accion_EPON!$F$2</c:f>
              <c:strCache>
                <c:ptCount val="1"/>
                <c:pt idx="0">
                  <c:v>Procesos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Accion_EPON!$E$3:$E$7</c:f>
              <c:strCache>
                <c:ptCount val="5"/>
                <c:pt idx="0">
                  <c:v>Contraloría</c:v>
                </c:pt>
                <c:pt idx="1">
                  <c:v>PAR DAS</c:v>
                </c:pt>
                <c:pt idx="2">
                  <c:v>ADRES</c:v>
                </c:pt>
                <c:pt idx="3">
                  <c:v>Registraduría</c:v>
                </c:pt>
                <c:pt idx="4">
                  <c:v>MinHacienda</c:v>
                </c:pt>
              </c:strCache>
            </c:strRef>
          </c:cat>
          <c:val>
            <c:numRef>
              <c:f>Accion_EPON!$F$3:$F$7</c:f>
              <c:numCache>
                <c:formatCode>General</c:formatCode>
                <c:ptCount val="5"/>
                <c:pt idx="0">
                  <c:v>217</c:v>
                </c:pt>
                <c:pt idx="1">
                  <c:v>157</c:v>
                </c:pt>
                <c:pt idx="2">
                  <c:v>129</c:v>
                </c:pt>
                <c:pt idx="3">
                  <c:v>126</c:v>
                </c:pt>
                <c:pt idx="4">
                  <c:v>117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D8-4279-8608-4C65023B094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30744272"/>
        <c:axId val="1130745912"/>
      </c:barChart>
      <c:scatterChart>
        <c:scatterStyle val="lineMarker"/>
        <c:varyColors val="0"/>
        <c:ser>
          <c:idx val="1"/>
          <c:order val="1"/>
          <c:tx>
            <c:strRef>
              <c:f>Accion_EPON!$G$2</c:f>
              <c:strCache>
                <c:ptCount val="1"/>
                <c:pt idx="0">
                  <c:v>Pretensiones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Accion_EPON!$E$3:$E$7</c:f>
              <c:strCache>
                <c:ptCount val="5"/>
                <c:pt idx="0">
                  <c:v>Contraloría</c:v>
                </c:pt>
                <c:pt idx="1">
                  <c:v>PAR DAS</c:v>
                </c:pt>
                <c:pt idx="2">
                  <c:v>ADRES</c:v>
                </c:pt>
                <c:pt idx="3">
                  <c:v>Registraduría</c:v>
                </c:pt>
                <c:pt idx="4">
                  <c:v>MinHacienda</c:v>
                </c:pt>
              </c:strCache>
            </c:strRef>
          </c:xVal>
          <c:yVal>
            <c:numRef>
              <c:f>Accion_EPON!$G$3:$G$7</c:f>
              <c:numCache>
                <c:formatCode>"$"#,##0_);[Red]\("$"#,##0\)</c:formatCode>
                <c:ptCount val="5"/>
                <c:pt idx="0">
                  <c:v>6026241396.7028694</c:v>
                </c:pt>
                <c:pt idx="1">
                  <c:v>27883674681.082306</c:v>
                </c:pt>
                <c:pt idx="2">
                  <c:v>48875215989.155182</c:v>
                </c:pt>
                <c:pt idx="3">
                  <c:v>14962298020.326132</c:v>
                </c:pt>
                <c:pt idx="4">
                  <c:v>3290115963.081439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5D8-4279-8608-4C65023B094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1130751160"/>
        <c:axId val="1130750176"/>
      </c:scatterChart>
      <c:catAx>
        <c:axId val="1130744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130745912"/>
        <c:crosses val="autoZero"/>
        <c:auto val="1"/>
        <c:lblAlgn val="ctr"/>
        <c:lblOffset val="100"/>
        <c:noMultiLvlLbl val="0"/>
      </c:catAx>
      <c:valAx>
        <c:axId val="11307459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130744272"/>
        <c:crosses val="autoZero"/>
        <c:crossBetween val="between"/>
      </c:valAx>
      <c:valAx>
        <c:axId val="1130750176"/>
        <c:scaling>
          <c:orientation val="minMax"/>
        </c:scaling>
        <c:delete val="0"/>
        <c:axPos val="r"/>
        <c:numFmt formatCode="&quot;$&quot;#,##0_);[Red]\(&quot;$&quot;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130751160"/>
        <c:crosses val="max"/>
        <c:crossBetween val="midCat"/>
        <c:dispUnits>
          <c:builtInUnit val="b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</c:dispUnitsLbl>
        </c:dispUnits>
      </c:valAx>
      <c:valAx>
        <c:axId val="1130751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3075017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s-CO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Accion_Causa!$G$2</c:f>
              <c:strCache>
                <c:ptCount val="1"/>
                <c:pt idx="0">
                  <c:v>Procesos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Accion_Causa!$F$3:$F$7</c:f>
              <c:strCache>
                <c:ptCount val="5"/>
                <c:pt idx="0">
                  <c:v>Cobro indebido de obligación</c:v>
                </c:pt>
                <c:pt idx="1">
                  <c:v>Incumplimiento en el pago de aportes al sistema de seguridad social integral</c:v>
                </c:pt>
                <c:pt idx="2">
                  <c:v>Indebida liquidación de pensión de vejez</c:v>
                </c:pt>
                <c:pt idx="3">
                  <c:v>Violación al debido proceso administrativo</c:v>
                </c:pt>
                <c:pt idx="4">
                  <c:v>Ilegalidad del acto administrativo que impone sanción por no pago de aportes parafiscales</c:v>
                </c:pt>
              </c:strCache>
            </c:strRef>
          </c:cat>
          <c:val>
            <c:numRef>
              <c:f>Accion_Causa!$G$3:$G$7</c:f>
              <c:numCache>
                <c:formatCode>General</c:formatCode>
                <c:ptCount val="5"/>
                <c:pt idx="0">
                  <c:v>416</c:v>
                </c:pt>
                <c:pt idx="1">
                  <c:v>137</c:v>
                </c:pt>
                <c:pt idx="2">
                  <c:v>76</c:v>
                </c:pt>
                <c:pt idx="3">
                  <c:v>76</c:v>
                </c:pt>
                <c:pt idx="4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59-4C79-9126-B35B224489F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20406744"/>
        <c:axId val="720414288"/>
      </c:barChart>
      <c:scatterChart>
        <c:scatterStyle val="lineMarker"/>
        <c:varyColors val="0"/>
        <c:ser>
          <c:idx val="1"/>
          <c:order val="1"/>
          <c:tx>
            <c:strRef>
              <c:f>Accion_Causa!$H$2</c:f>
              <c:strCache>
                <c:ptCount val="1"/>
                <c:pt idx="0">
                  <c:v>Pretensiones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Accion_Causa!$F$3:$F$7</c:f>
              <c:strCache>
                <c:ptCount val="5"/>
                <c:pt idx="0">
                  <c:v>Cobro indebido de obligación</c:v>
                </c:pt>
                <c:pt idx="1">
                  <c:v>Incumplimiento en el pago de aportes al sistema de seguridad social integral</c:v>
                </c:pt>
                <c:pt idx="2">
                  <c:v>Indebida liquidación de pensión de vejez</c:v>
                </c:pt>
                <c:pt idx="3">
                  <c:v>Violación al debido proceso administrativo</c:v>
                </c:pt>
                <c:pt idx="4">
                  <c:v>Ilegalidad del acto administrativo que impone sanción por no pago de aportes parafiscales</c:v>
                </c:pt>
              </c:strCache>
            </c:strRef>
          </c:xVal>
          <c:yVal>
            <c:numRef>
              <c:f>Accion_Causa!$H$3:$H$7</c:f>
              <c:numCache>
                <c:formatCode>"$"#,##0_);[Red]\("$"#,##0\)</c:formatCode>
                <c:ptCount val="5"/>
                <c:pt idx="0">
                  <c:v>72025031112.662888</c:v>
                </c:pt>
                <c:pt idx="1">
                  <c:v>7097800176.842351</c:v>
                </c:pt>
                <c:pt idx="2">
                  <c:v>14675738944.298449</c:v>
                </c:pt>
                <c:pt idx="3">
                  <c:v>150241983819.5914</c:v>
                </c:pt>
                <c:pt idx="4">
                  <c:v>14912292573.201595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E59-4C79-9126-B35B224489F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720408056"/>
        <c:axId val="720406088"/>
      </c:scatterChart>
      <c:catAx>
        <c:axId val="720406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20414288"/>
        <c:crosses val="autoZero"/>
        <c:auto val="1"/>
        <c:lblAlgn val="ctr"/>
        <c:lblOffset val="100"/>
        <c:noMultiLvlLbl val="0"/>
      </c:catAx>
      <c:valAx>
        <c:axId val="7204142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20406744"/>
        <c:crosses val="autoZero"/>
        <c:crossBetween val="between"/>
      </c:valAx>
      <c:valAx>
        <c:axId val="720406088"/>
        <c:scaling>
          <c:orientation val="minMax"/>
        </c:scaling>
        <c:delete val="0"/>
        <c:axPos val="r"/>
        <c:numFmt formatCode="&quot;$&quot;#,##0_);[Red]\(&quot;$&quot;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20408056"/>
        <c:crosses val="max"/>
        <c:crossBetween val="midCat"/>
        <c:dispUnits>
          <c:builtInUnit val="b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</c:dispUnitsLbl>
        </c:dispUnits>
      </c:valAx>
      <c:valAx>
        <c:axId val="720408056"/>
        <c:scaling>
          <c:orientation val="minMax"/>
        </c:scaling>
        <c:delete val="1"/>
        <c:axPos val="t"/>
        <c:majorTickMark val="out"/>
        <c:minorTickMark val="none"/>
        <c:tickLblPos val="nextTo"/>
        <c:crossAx val="720406088"/>
        <c:crosses val="max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Accion_EPON!$P$2</c:f>
              <c:strCache>
                <c:ptCount val="1"/>
                <c:pt idx="0">
                  <c:v>Procesos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Accion_EPON!$O$3:$O$7</c:f>
              <c:strCache>
                <c:ptCount val="5"/>
                <c:pt idx="0">
                  <c:v>CAR</c:v>
                </c:pt>
                <c:pt idx="1">
                  <c:v>MinInterior</c:v>
                </c:pt>
                <c:pt idx="2">
                  <c:v>EnTerritorio</c:v>
                </c:pt>
                <c:pt idx="3">
                  <c:v>ECOPETROL</c:v>
                </c:pt>
                <c:pt idx="4">
                  <c:v>MinDeporte</c:v>
                </c:pt>
              </c:strCache>
            </c:strRef>
          </c:cat>
          <c:val>
            <c:numRef>
              <c:f>Accion_EPON!$P$3:$P$7</c:f>
              <c:numCache>
                <c:formatCode>General</c:formatCode>
                <c:ptCount val="5"/>
                <c:pt idx="0">
                  <c:v>31</c:v>
                </c:pt>
                <c:pt idx="1">
                  <c:v>24</c:v>
                </c:pt>
                <c:pt idx="2">
                  <c:v>10</c:v>
                </c:pt>
                <c:pt idx="3">
                  <c:v>6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C2-45D6-AE71-D2BFB7A5C37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03947032"/>
        <c:axId val="603949656"/>
      </c:barChart>
      <c:scatterChart>
        <c:scatterStyle val="lineMarker"/>
        <c:varyColors val="0"/>
        <c:ser>
          <c:idx val="1"/>
          <c:order val="1"/>
          <c:tx>
            <c:strRef>
              <c:f>Accion_EPON!$Q$2</c:f>
              <c:strCache>
                <c:ptCount val="1"/>
                <c:pt idx="0">
                  <c:v>Pretensiones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dPt>
            <c:idx val="2"/>
            <c:marker>
              <c:symbol val="circle"/>
              <c:size val="5"/>
              <c:spPr>
                <a:solidFill>
                  <a:srgbClr val="FF0000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17C2-45D6-AE71-D2BFB7A5C37D}"/>
              </c:ext>
            </c:extLst>
          </c:dPt>
          <c:dLbls>
            <c:numFmt formatCode="&quot;$&quot;\ 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Accion_EPON!$O$3:$O$7</c:f>
              <c:strCache>
                <c:ptCount val="5"/>
                <c:pt idx="0">
                  <c:v>CAR</c:v>
                </c:pt>
                <c:pt idx="1">
                  <c:v>MinInterior</c:v>
                </c:pt>
                <c:pt idx="2">
                  <c:v>EnTerritorio</c:v>
                </c:pt>
                <c:pt idx="3">
                  <c:v>ECOPETROL</c:v>
                </c:pt>
                <c:pt idx="4">
                  <c:v>MinDeporte</c:v>
                </c:pt>
              </c:strCache>
            </c:strRef>
          </c:xVal>
          <c:yVal>
            <c:numRef>
              <c:f>Accion_EPON!$Q$3:$Q$7</c:f>
              <c:numCache>
                <c:formatCode>"$"#,##0_);[Red]\("$"#,##0\)</c:formatCode>
                <c:ptCount val="5"/>
                <c:pt idx="0">
                  <c:v>0</c:v>
                </c:pt>
                <c:pt idx="1">
                  <c:v>32750505826.709999</c:v>
                </c:pt>
                <c:pt idx="2">
                  <c:v>96111646479.078003</c:v>
                </c:pt>
                <c:pt idx="3">
                  <c:v>56089011541.221504</c:v>
                </c:pt>
                <c:pt idx="4">
                  <c:v>20216689192.899998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17C2-45D6-AE71-D2BFB7A5C37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603947360"/>
        <c:axId val="603944408"/>
      </c:scatterChart>
      <c:catAx>
        <c:axId val="603947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949656"/>
        <c:crosses val="autoZero"/>
        <c:auto val="1"/>
        <c:lblAlgn val="ctr"/>
        <c:lblOffset val="100"/>
        <c:noMultiLvlLbl val="0"/>
      </c:catAx>
      <c:valAx>
        <c:axId val="6039496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947032"/>
        <c:crosses val="autoZero"/>
        <c:crossBetween val="between"/>
      </c:valAx>
      <c:valAx>
        <c:axId val="603944408"/>
        <c:scaling>
          <c:orientation val="minMax"/>
        </c:scaling>
        <c:delete val="0"/>
        <c:axPos val="r"/>
        <c:numFmt formatCode="&quot;$&quot;#,##0_);[Red]\(&quot;$&quot;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947360"/>
        <c:crosses val="max"/>
        <c:crossBetween val="midCat"/>
        <c:dispUnits>
          <c:builtInUnit val="b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</c:dispUnitsLbl>
        </c:dispUnits>
      </c:valAx>
      <c:valAx>
        <c:axId val="603947360"/>
        <c:scaling>
          <c:orientation val="minMax"/>
        </c:scaling>
        <c:delete val="1"/>
        <c:axPos val="t"/>
        <c:majorTickMark val="out"/>
        <c:minorTickMark val="none"/>
        <c:tickLblPos val="nextTo"/>
        <c:crossAx val="603944408"/>
        <c:crosses val="max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s-CO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Accion_Causa!$P$2</c:f>
              <c:strCache>
                <c:ptCount val="1"/>
                <c:pt idx="0">
                  <c:v>Procesos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Accion_Causa!$O$3:$O$7</c:f>
              <c:strCache>
                <c:ptCount val="5"/>
                <c:pt idx="0">
                  <c:v>Ilegalidad del contrato por violación a las normas de protección ambiental</c:v>
                </c:pt>
                <c:pt idx="1">
                  <c:v>Incumplimiento contractual</c:v>
                </c:pt>
                <c:pt idx="2">
                  <c:v>Incumplimiento del deber de liquidar el contrato</c:v>
                </c:pt>
                <c:pt idx="3">
                  <c:v>Controversia contractual</c:v>
                </c:pt>
                <c:pt idx="4">
                  <c:v>Incumplimiento del contrato por ejecución parcial de prestaciones</c:v>
                </c:pt>
              </c:strCache>
            </c:strRef>
          </c:cat>
          <c:val>
            <c:numRef>
              <c:f>Accion_Causa!$P$3:$P$7</c:f>
              <c:numCache>
                <c:formatCode>General</c:formatCode>
                <c:ptCount val="5"/>
                <c:pt idx="0">
                  <c:v>31</c:v>
                </c:pt>
                <c:pt idx="1">
                  <c:v>31</c:v>
                </c:pt>
                <c:pt idx="2">
                  <c:v>24</c:v>
                </c:pt>
                <c:pt idx="3">
                  <c:v>22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1E-4851-9EE6-284BD0369B3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20406744"/>
        <c:axId val="720414288"/>
      </c:barChart>
      <c:scatterChart>
        <c:scatterStyle val="lineMarker"/>
        <c:varyColors val="0"/>
        <c:ser>
          <c:idx val="1"/>
          <c:order val="1"/>
          <c:tx>
            <c:strRef>
              <c:f>Accion_Causa!$Q$2</c:f>
              <c:strCache>
                <c:ptCount val="1"/>
                <c:pt idx="0">
                  <c:v>Pretensiones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Accion_Causa!$F$3:$F$7</c:f>
              <c:strCache>
                <c:ptCount val="5"/>
                <c:pt idx="0">
                  <c:v>Cobro indebido de obligación</c:v>
                </c:pt>
                <c:pt idx="1">
                  <c:v>Incumplimiento en el pago de aportes al sistema de seguridad social integral</c:v>
                </c:pt>
                <c:pt idx="2">
                  <c:v>Indebida liquidación de pensión de vejez</c:v>
                </c:pt>
                <c:pt idx="3">
                  <c:v>Violación al debido proceso administrativo</c:v>
                </c:pt>
                <c:pt idx="4">
                  <c:v>Ilegalidad del acto administrativo que impone sanción por no pago de aportes parafiscales</c:v>
                </c:pt>
              </c:strCache>
            </c:strRef>
          </c:xVal>
          <c:yVal>
            <c:numRef>
              <c:f>Accion_Causa!$Q$3:$Q$7</c:f>
              <c:numCache>
                <c:formatCode>"$"#,##0_);[Red]\("$"#,##0\)</c:formatCode>
                <c:ptCount val="5"/>
                <c:pt idx="0">
                  <c:v>0</c:v>
                </c:pt>
                <c:pt idx="1">
                  <c:v>154066482484.806</c:v>
                </c:pt>
                <c:pt idx="2">
                  <c:v>290675055653.67102</c:v>
                </c:pt>
                <c:pt idx="3">
                  <c:v>2799658961.6999998</c:v>
                </c:pt>
                <c:pt idx="4">
                  <c:v>74181167558.253998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81E-4851-9EE6-284BD0369B3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720408056"/>
        <c:axId val="720406088"/>
      </c:scatterChart>
      <c:catAx>
        <c:axId val="720406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20414288"/>
        <c:crosses val="autoZero"/>
        <c:auto val="1"/>
        <c:lblAlgn val="ctr"/>
        <c:lblOffset val="100"/>
        <c:noMultiLvlLbl val="0"/>
      </c:catAx>
      <c:valAx>
        <c:axId val="7204142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20406744"/>
        <c:crosses val="autoZero"/>
        <c:crossBetween val="between"/>
      </c:valAx>
      <c:valAx>
        <c:axId val="720406088"/>
        <c:scaling>
          <c:orientation val="minMax"/>
        </c:scaling>
        <c:delete val="0"/>
        <c:axPos val="r"/>
        <c:numFmt formatCode="&quot;$&quot;#,##0_);[Red]\(&quot;$&quot;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20408056"/>
        <c:crosses val="max"/>
        <c:crossBetween val="midCat"/>
        <c:dispUnits>
          <c:builtInUnit val="b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</c:dispUnitsLbl>
        </c:dispUnits>
      </c:valAx>
      <c:valAx>
        <c:axId val="720408056"/>
        <c:scaling>
          <c:orientation val="minMax"/>
        </c:scaling>
        <c:delete val="1"/>
        <c:axPos val="t"/>
        <c:majorTickMark val="out"/>
        <c:minorTickMark val="none"/>
        <c:tickLblPos val="nextTo"/>
        <c:crossAx val="720406088"/>
        <c:crosses val="max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0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5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6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7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8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9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406263-2691-47F0-B180-C922DB773277}" type="datetimeFigureOut">
              <a:rPr lang="es-CO" smtClean="0"/>
              <a:t>9/03/2021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28716C-864B-4549-B939-DBC77D15DA4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7123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/>
              <a:t>En 2017</a:t>
            </a:r>
            <a:r>
              <a:rPr lang="es-CO" baseline="0" dirty="0"/>
              <a:t> se depuraron del sistema 1.070 duplicidades</a:t>
            </a:r>
          </a:p>
          <a:p>
            <a:r>
              <a:rPr lang="es-CO" baseline="0" dirty="0"/>
              <a:t>En 2018 se eliminaron 67.756 procesos del ISS, </a:t>
            </a:r>
            <a:r>
              <a:rPr lang="es-CO" baseline="0" dirty="0" err="1"/>
              <a:t>Cajanal</a:t>
            </a:r>
            <a:r>
              <a:rPr lang="es-CO" baseline="0" dirty="0"/>
              <a:t> y procesos no identificables, 12.430 duplicidades</a:t>
            </a:r>
          </a:p>
          <a:p>
            <a:r>
              <a:rPr lang="es-CO" baseline="0" dirty="0"/>
              <a:t>La reducción de procesos del 2017 se explica principalmente por el registro masivo de la terminación de aproximadamente 38.000 procesos de Colpensiones, 7.500 de FOMAG y 1.500 de </a:t>
            </a:r>
            <a:r>
              <a:rPr lang="es-CO" baseline="0" dirty="0" err="1"/>
              <a:t>Mindefensa</a:t>
            </a:r>
            <a:r>
              <a:rPr lang="es-CO" baseline="0" dirty="0"/>
              <a:t> y </a:t>
            </a:r>
            <a:r>
              <a:rPr lang="es-CO" baseline="0" dirty="0" err="1"/>
              <a:t>Mineducación</a:t>
            </a:r>
            <a:r>
              <a:rPr lang="es-CO" baseline="0" dirty="0"/>
              <a:t> para un total de 47.000 terminaciones.</a:t>
            </a:r>
          </a:p>
        </p:txBody>
      </p:sp>
    </p:spTree>
    <p:extLst>
      <p:ext uri="{BB962C8B-B14F-4D97-AF65-F5344CB8AC3E}">
        <p14:creationId xmlns:p14="http://schemas.microsoft.com/office/powerpoint/2010/main" val="1588403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15950" lvl="1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37768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3992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19517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342450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04099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26437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96452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45219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086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">
  <p:cSld name="Título y texto">
    <p:bg>
      <p:bgPr>
        <a:solidFill>
          <a:srgbClr val="2D6DF3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5024967" y="2310700"/>
            <a:ext cx="6336800" cy="8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Work Sans SemiBold"/>
              <a:buNone/>
              <a:defRPr sz="4000">
                <a:solidFill>
                  <a:srgbClr val="FFFFFF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5014834" y="3404467"/>
            <a:ext cx="6346933" cy="177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2000">
                <a:solidFill>
                  <a:srgbClr val="FFFFFF"/>
                </a:solidFill>
              </a:defRPr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17314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En blanco">
    <p:bg>
      <p:bgPr>
        <a:solidFill>
          <a:srgbClr val="DCEAFB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33" b="13277"/>
          <a:stretch/>
        </p:blipFill>
        <p:spPr>
          <a:xfrm>
            <a:off x="9739903" y="6262255"/>
            <a:ext cx="2107027" cy="374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24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preserve="1">
  <p:cSld name="Diapositiva de título">
    <p:bg>
      <p:bgPr>
        <a:solidFill>
          <a:srgbClr val="2D6DF3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/>
        </p:nvSpPr>
        <p:spPr>
          <a:xfrm>
            <a:off x="11115328" y="72861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fld id="{00000000-1234-1234-1234-123412341234}" type="slidenum">
              <a:rPr lang="es-CO" sz="933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t>‹Nº›</a:t>
            </a:fld>
            <a:endParaRPr sz="933" b="0" i="0" u="none" strike="noStrike" cap="none">
              <a:solidFill>
                <a:srgbClr val="0054BC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3" name="Google Shape;13;p2"/>
          <p:cNvSpPr txBox="1"/>
          <p:nvPr/>
        </p:nvSpPr>
        <p:spPr>
          <a:xfrm>
            <a:off x="11115328" y="-28739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fld id="{00000000-1234-1234-1234-123412341234}" type="slidenum">
              <a:rPr lang="es-CO" sz="933" b="0" i="0" u="none" strike="noStrike" cap="none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t>‹Nº›</a:t>
            </a:fld>
            <a:endParaRPr sz="933" b="0" i="0" u="none" strike="noStrike" cap="none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8643756" y="0"/>
            <a:ext cx="3554800" cy="6858000"/>
          </a:xfrm>
          <a:prstGeom prst="rect">
            <a:avLst/>
          </a:prstGeom>
          <a:solidFill>
            <a:srgbClr val="DCEAFB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67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2"/>
          <p:cNvSpPr txBox="1"/>
          <p:nvPr/>
        </p:nvSpPr>
        <p:spPr>
          <a:xfrm>
            <a:off x="1464625" y="6474856"/>
            <a:ext cx="5723905" cy="4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s-CO" sz="800" b="0" i="0" u="none" strike="noStrike" cap="none">
                <a:solidFill>
                  <a:schemeClr val="lt1"/>
                </a:solidFill>
                <a:latin typeface="Work Sans"/>
                <a:ea typeface="Work Sans"/>
                <a:cs typeface="Work Sans"/>
                <a:sym typeface="Work Sans"/>
              </a:rPr>
              <a:t>Esta presentación es propiedad intelectual controlada y producida por la Presidencia de la República.</a:t>
            </a:r>
            <a:endParaRPr sz="800" b="0" i="0" u="none" strike="noStrike" cap="none">
              <a:solidFill>
                <a:schemeClr val="lt1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BAC9F9C-ABB2-4A3E-A132-91388D0691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67105" y="2952183"/>
            <a:ext cx="5580860" cy="1159459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58" b="13839"/>
          <a:stretch/>
        </p:blipFill>
        <p:spPr>
          <a:xfrm>
            <a:off x="9843778" y="6082145"/>
            <a:ext cx="2003151" cy="353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45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3300"/>
              <a:buFont typeface="Work Sans"/>
              <a:buNone/>
              <a:defRPr sz="33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2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2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fld id="{00000000-1234-1234-1234-123412341234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8000259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9943EB63-963B-485F-A180-4A97C938D017}"/>
              </a:ext>
            </a:extLst>
          </p:cNvPr>
          <p:cNvSpPr/>
          <p:nvPr/>
        </p:nvSpPr>
        <p:spPr>
          <a:xfrm>
            <a:off x="-96981" y="18097"/>
            <a:ext cx="7162465" cy="6858000"/>
          </a:xfrm>
          <a:prstGeom prst="rect">
            <a:avLst/>
          </a:prstGeom>
          <a:solidFill>
            <a:srgbClr val="FF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es-CO" sz="1867" kern="0" dirty="0">
              <a:solidFill>
                <a:prstClr val="white"/>
              </a:solidFill>
              <a:latin typeface="Arial"/>
              <a:sym typeface="Arial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EA92AA8-498E-4C4A-994E-B2CE7612460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446" r="38222"/>
          <a:stretch/>
        </p:blipFill>
        <p:spPr>
          <a:xfrm>
            <a:off x="4808811" y="2952496"/>
            <a:ext cx="2250940" cy="1159459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922BFB2-E589-46B5-8C31-27075DD8515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79388"/>
          <a:stretch/>
        </p:blipFill>
        <p:spPr>
          <a:xfrm>
            <a:off x="3658504" y="2952496"/>
            <a:ext cx="1150307" cy="115945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2797558D-20D9-47C4-A7D7-AA2A6E660DB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2461"/>
          <a:stretch/>
        </p:blipFill>
        <p:spPr>
          <a:xfrm>
            <a:off x="7053872" y="2952496"/>
            <a:ext cx="2094979" cy="1159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541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3851856" y="1510344"/>
            <a:ext cx="7822279" cy="1412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s-ES" dirty="0">
                <a:ea typeface="Work Sans Medium"/>
                <a:cs typeface="Work Sans Medium"/>
              </a:rPr>
              <a:t>Información desagregada de los medios de control con más procesos</a:t>
            </a:r>
            <a:endParaRPr dirty="0">
              <a:latin typeface="Work Sans Medium"/>
              <a:ea typeface="Work Sans Medium"/>
              <a:cs typeface="Work Sans Medium"/>
              <a:sym typeface="Work Sans Medium"/>
            </a:endParaRPr>
          </a:p>
        </p:txBody>
      </p:sp>
      <p:sp>
        <p:nvSpPr>
          <p:cNvPr id="142" name="Google Shape;142;p22"/>
          <p:cNvSpPr txBox="1">
            <a:spLocks noGrp="1"/>
          </p:cNvSpPr>
          <p:nvPr>
            <p:ph type="title"/>
          </p:nvPr>
        </p:nvSpPr>
        <p:spPr>
          <a:xfrm>
            <a:off x="-307309" y="1756148"/>
            <a:ext cx="3611600" cy="8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r"/>
            <a:r>
              <a:rPr lang="es-CO" sz="9600" b="1" dirty="0">
                <a:latin typeface="Work Sans"/>
                <a:ea typeface="Work Sans"/>
                <a:cs typeface="Work Sans"/>
                <a:sym typeface="Work Sans"/>
              </a:rPr>
              <a:t>02.</a:t>
            </a:r>
            <a:endParaRPr sz="9600" b="1" dirty="0">
              <a:latin typeface="Work Sans"/>
              <a:ea typeface="Work Sans"/>
              <a:cs typeface="Work Sans"/>
              <a:sym typeface="Work Sans"/>
            </a:endParaRPr>
          </a:p>
        </p:txBody>
      </p:sp>
    </p:spTree>
    <p:extLst>
      <p:ext uri="{BB962C8B-B14F-4D97-AF65-F5344CB8AC3E}">
        <p14:creationId xmlns:p14="http://schemas.microsoft.com/office/powerpoint/2010/main" val="1967200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3851856" y="1510344"/>
            <a:ext cx="7822279" cy="1412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s-ES" dirty="0">
                <a:ea typeface="Work Sans Medium"/>
                <a:cs typeface="Work Sans Medium"/>
              </a:rPr>
              <a:t>Nulidad y restablecimiento del derecho</a:t>
            </a:r>
            <a:endParaRPr dirty="0">
              <a:latin typeface="Work Sans Medium"/>
              <a:ea typeface="Work Sans Medium"/>
              <a:cs typeface="Work Sans Medium"/>
              <a:sym typeface="Work Sans Medium"/>
            </a:endParaRPr>
          </a:p>
        </p:txBody>
      </p:sp>
      <p:sp>
        <p:nvSpPr>
          <p:cNvPr id="142" name="Google Shape;142;p22"/>
          <p:cNvSpPr txBox="1">
            <a:spLocks noGrp="1"/>
          </p:cNvSpPr>
          <p:nvPr>
            <p:ph type="title"/>
          </p:nvPr>
        </p:nvSpPr>
        <p:spPr>
          <a:xfrm>
            <a:off x="-307309" y="1756148"/>
            <a:ext cx="3611600" cy="8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r"/>
            <a:r>
              <a:rPr lang="es-CO" sz="9600" b="1" dirty="0">
                <a:latin typeface="Work Sans"/>
                <a:ea typeface="Work Sans"/>
                <a:cs typeface="Work Sans"/>
                <a:sym typeface="Work Sans"/>
              </a:rPr>
              <a:t>2.1</a:t>
            </a:r>
            <a:endParaRPr sz="9600" b="1" dirty="0">
              <a:latin typeface="Work Sans"/>
              <a:ea typeface="Work Sans"/>
              <a:cs typeface="Work Sans"/>
              <a:sym typeface="Work Sans"/>
            </a:endParaRPr>
          </a:p>
        </p:txBody>
      </p:sp>
    </p:spTree>
    <p:extLst>
      <p:ext uri="{BB962C8B-B14F-4D97-AF65-F5344CB8AC3E}">
        <p14:creationId xmlns:p14="http://schemas.microsoft.com/office/powerpoint/2010/main" val="493276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E539E155-B012-46CF-99E1-A4ADAA1B207A}"/>
              </a:ext>
            </a:extLst>
          </p:cNvPr>
          <p:cNvSpPr/>
          <p:nvPr/>
        </p:nvSpPr>
        <p:spPr>
          <a:xfrm rot="5400000">
            <a:off x="4732538" y="-4739217"/>
            <a:ext cx="762001" cy="10227072"/>
          </a:xfrm>
          <a:prstGeom prst="rect">
            <a:avLst/>
          </a:prstGeom>
          <a:solidFill>
            <a:srgbClr val="FF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1219170">
              <a:buClr>
                <a:srgbClr val="000000"/>
              </a:buClr>
            </a:pPr>
            <a:r>
              <a:rPr lang="es-CO" sz="2000" b="1" u="sng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Nulidad y restablecimiento del derecho</a:t>
            </a:r>
            <a:r>
              <a:rPr lang="es-CO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 Entidades con más procesos en los que actúan como demandante - interadministrativos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8DDA18A7-699D-4002-B7A3-B05AAD669E94}"/>
              </a:ext>
            </a:extLst>
          </p:cNvPr>
          <p:cNvSpPr txBox="1"/>
          <p:nvPr/>
        </p:nvSpPr>
        <p:spPr>
          <a:xfrm>
            <a:off x="-100498" y="6587235"/>
            <a:ext cx="538271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1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 eKOGUI. Procesos activos a 31 de diciembre de 2020. Cifras en miles de millones.</a:t>
            </a:r>
            <a:endParaRPr kumimoji="0" lang="es-CO" altLang="es-CO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7DFDC9C-4C43-4918-8C96-279378355D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8404674"/>
              </p:ext>
            </p:extLst>
          </p:nvPr>
        </p:nvGraphicFramePr>
        <p:xfrm>
          <a:off x="807867" y="1100831"/>
          <a:ext cx="9854213" cy="4909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270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E539E155-B012-46CF-99E1-A4ADAA1B207A}"/>
              </a:ext>
            </a:extLst>
          </p:cNvPr>
          <p:cNvSpPr/>
          <p:nvPr/>
        </p:nvSpPr>
        <p:spPr>
          <a:xfrm rot="5400000">
            <a:off x="5291831" y="-5298510"/>
            <a:ext cx="762001" cy="11345658"/>
          </a:xfrm>
          <a:prstGeom prst="rect">
            <a:avLst/>
          </a:prstGeom>
          <a:solidFill>
            <a:srgbClr val="FF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1219170">
              <a:buClr>
                <a:srgbClr val="000000"/>
              </a:buClr>
            </a:pPr>
            <a:r>
              <a:rPr lang="es-CO" sz="2000" b="1" u="sng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Nulidad y restablecimiento del derecho</a:t>
            </a:r>
            <a:r>
              <a:rPr lang="es-CO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Causas más reiteradas en los procesos donde las entidades actúan como demandante - interadministrativos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8DDA18A7-699D-4002-B7A3-B05AAD669E94}"/>
              </a:ext>
            </a:extLst>
          </p:cNvPr>
          <p:cNvSpPr txBox="1"/>
          <p:nvPr/>
        </p:nvSpPr>
        <p:spPr>
          <a:xfrm>
            <a:off x="-100498" y="6587235"/>
            <a:ext cx="538271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1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 eKOGUI. Procesos activos a 31 de diciembre de 2020. Cifras en miles de millones.</a:t>
            </a:r>
            <a:endParaRPr kumimoji="0" lang="es-CO" altLang="es-CO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CA51C35-6D77-48A9-840B-FD552DF869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0040919"/>
              </p:ext>
            </p:extLst>
          </p:nvPr>
        </p:nvGraphicFramePr>
        <p:xfrm>
          <a:off x="470517" y="1145219"/>
          <a:ext cx="11017188" cy="4971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4191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3851856" y="1510344"/>
            <a:ext cx="7822279" cy="1412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s-ES" dirty="0">
                <a:ea typeface="Work Sans Medium"/>
                <a:cs typeface="Work Sans Medium"/>
              </a:rPr>
              <a:t>Controversias contractuales</a:t>
            </a:r>
            <a:endParaRPr dirty="0">
              <a:latin typeface="Work Sans Medium"/>
              <a:ea typeface="Work Sans Medium"/>
              <a:cs typeface="Work Sans Medium"/>
              <a:sym typeface="Work Sans Medium"/>
            </a:endParaRPr>
          </a:p>
        </p:txBody>
      </p:sp>
      <p:sp>
        <p:nvSpPr>
          <p:cNvPr id="142" name="Google Shape;142;p22"/>
          <p:cNvSpPr txBox="1">
            <a:spLocks noGrp="1"/>
          </p:cNvSpPr>
          <p:nvPr>
            <p:ph type="title"/>
          </p:nvPr>
        </p:nvSpPr>
        <p:spPr>
          <a:xfrm>
            <a:off x="-307309" y="1756148"/>
            <a:ext cx="3611600" cy="8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r"/>
            <a:r>
              <a:rPr lang="es-CO" sz="9600" b="1" dirty="0">
                <a:latin typeface="Work Sans"/>
                <a:ea typeface="Work Sans"/>
                <a:cs typeface="Work Sans"/>
                <a:sym typeface="Work Sans"/>
              </a:rPr>
              <a:t>2.2</a:t>
            </a:r>
            <a:endParaRPr sz="9600" b="1" dirty="0">
              <a:latin typeface="Work Sans"/>
              <a:ea typeface="Work Sans"/>
              <a:cs typeface="Work Sans"/>
              <a:sym typeface="Work Sans"/>
            </a:endParaRPr>
          </a:p>
        </p:txBody>
      </p:sp>
    </p:spTree>
    <p:extLst>
      <p:ext uri="{BB962C8B-B14F-4D97-AF65-F5344CB8AC3E}">
        <p14:creationId xmlns:p14="http://schemas.microsoft.com/office/powerpoint/2010/main" val="21130242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E539E155-B012-46CF-99E1-A4ADAA1B207A}"/>
              </a:ext>
            </a:extLst>
          </p:cNvPr>
          <p:cNvSpPr/>
          <p:nvPr/>
        </p:nvSpPr>
        <p:spPr>
          <a:xfrm rot="5400000">
            <a:off x="4501719" y="-4508398"/>
            <a:ext cx="762001" cy="9765433"/>
          </a:xfrm>
          <a:prstGeom prst="rect">
            <a:avLst/>
          </a:prstGeom>
          <a:solidFill>
            <a:srgbClr val="FF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1219170">
              <a:buClr>
                <a:srgbClr val="000000"/>
              </a:buClr>
            </a:pPr>
            <a:r>
              <a:rPr lang="es-CO" sz="2000" b="1" u="sng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Controversias contractuales</a:t>
            </a:r>
            <a:r>
              <a:rPr lang="es-CO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 Entidades con más procesos en los que actúan como demandante - interadministrativos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8DDA18A7-699D-4002-B7A3-B05AAD669E94}"/>
              </a:ext>
            </a:extLst>
          </p:cNvPr>
          <p:cNvSpPr txBox="1"/>
          <p:nvPr/>
        </p:nvSpPr>
        <p:spPr>
          <a:xfrm>
            <a:off x="-100498" y="6587235"/>
            <a:ext cx="538271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1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 eKOGUI. Procesos activos a 31 de diciembre de 2020. Cifras en miles de millones.</a:t>
            </a:r>
            <a:endParaRPr kumimoji="0" lang="es-CO" altLang="es-CO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437817A9-614A-4146-BC4E-8440666467D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8503521"/>
              </p:ext>
            </p:extLst>
          </p:nvPr>
        </p:nvGraphicFramePr>
        <p:xfrm>
          <a:off x="825623" y="1091953"/>
          <a:ext cx="10573305" cy="4962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13482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E539E155-B012-46CF-99E1-A4ADAA1B207A}"/>
              </a:ext>
            </a:extLst>
          </p:cNvPr>
          <p:cNvSpPr/>
          <p:nvPr/>
        </p:nvSpPr>
        <p:spPr>
          <a:xfrm rot="5400000">
            <a:off x="5176422" y="-5183101"/>
            <a:ext cx="762001" cy="11114839"/>
          </a:xfrm>
          <a:prstGeom prst="rect">
            <a:avLst/>
          </a:prstGeom>
          <a:solidFill>
            <a:srgbClr val="FF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1219170">
              <a:buClr>
                <a:srgbClr val="000000"/>
              </a:buClr>
            </a:pPr>
            <a:r>
              <a:rPr lang="es-CO" sz="2000" b="1" u="sng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Controversias contractuales </a:t>
            </a:r>
            <a:r>
              <a:rPr lang="es-CO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Causas más reiteradas en los procesos donde las entidades actúan como demandante - interadministrativos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8DDA18A7-699D-4002-B7A3-B05AAD669E94}"/>
              </a:ext>
            </a:extLst>
          </p:cNvPr>
          <p:cNvSpPr txBox="1"/>
          <p:nvPr/>
        </p:nvSpPr>
        <p:spPr>
          <a:xfrm>
            <a:off x="-100498" y="6587235"/>
            <a:ext cx="538271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1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 eKOGUI. Procesos activos a 31 de diciembre de 2020. Cifras en miles de millones.</a:t>
            </a:r>
            <a:endParaRPr kumimoji="0" lang="es-CO" altLang="es-CO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C2558BF-A6C4-44BC-B098-CB24E974B0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7227125"/>
              </p:ext>
            </p:extLst>
          </p:nvPr>
        </p:nvGraphicFramePr>
        <p:xfrm>
          <a:off x="798990" y="1083076"/>
          <a:ext cx="10413507" cy="5015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80829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3851856" y="1510344"/>
            <a:ext cx="7822279" cy="1412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s-CO" dirty="0">
                <a:latin typeface="Work Sans Medium"/>
                <a:ea typeface="Work Sans Medium"/>
                <a:cs typeface="Work Sans Medium"/>
                <a:sym typeface="Work Sans Medium"/>
              </a:rPr>
              <a:t>Acciones populares</a:t>
            </a:r>
            <a:endParaRPr dirty="0">
              <a:latin typeface="Work Sans Medium"/>
              <a:ea typeface="Work Sans Medium"/>
              <a:cs typeface="Work Sans Medium"/>
              <a:sym typeface="Work Sans Medium"/>
            </a:endParaRPr>
          </a:p>
        </p:txBody>
      </p:sp>
      <p:sp>
        <p:nvSpPr>
          <p:cNvPr id="142" name="Google Shape;142;p22"/>
          <p:cNvSpPr txBox="1">
            <a:spLocks noGrp="1"/>
          </p:cNvSpPr>
          <p:nvPr>
            <p:ph type="title"/>
          </p:nvPr>
        </p:nvSpPr>
        <p:spPr>
          <a:xfrm>
            <a:off x="-307309" y="1756148"/>
            <a:ext cx="3611600" cy="8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r"/>
            <a:r>
              <a:rPr lang="es-CO" sz="9600" b="1" dirty="0">
                <a:latin typeface="Work Sans"/>
                <a:ea typeface="Work Sans"/>
                <a:cs typeface="Work Sans"/>
                <a:sym typeface="Work Sans"/>
              </a:rPr>
              <a:t>2.3</a:t>
            </a:r>
            <a:endParaRPr sz="9600" b="1" dirty="0">
              <a:latin typeface="Work Sans"/>
              <a:ea typeface="Work Sans"/>
              <a:cs typeface="Work Sans"/>
              <a:sym typeface="Work Sans"/>
            </a:endParaRPr>
          </a:p>
        </p:txBody>
      </p:sp>
    </p:spTree>
    <p:extLst>
      <p:ext uri="{BB962C8B-B14F-4D97-AF65-F5344CB8AC3E}">
        <p14:creationId xmlns:p14="http://schemas.microsoft.com/office/powerpoint/2010/main" val="25084235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E539E155-B012-46CF-99E1-A4ADAA1B207A}"/>
              </a:ext>
            </a:extLst>
          </p:cNvPr>
          <p:cNvSpPr/>
          <p:nvPr/>
        </p:nvSpPr>
        <p:spPr>
          <a:xfrm rot="5400000">
            <a:off x="4475086" y="-4481765"/>
            <a:ext cx="762001" cy="9712167"/>
          </a:xfrm>
          <a:prstGeom prst="rect">
            <a:avLst/>
          </a:prstGeom>
          <a:solidFill>
            <a:srgbClr val="FF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1219170">
              <a:buClr>
                <a:srgbClr val="000000"/>
              </a:buClr>
            </a:pPr>
            <a:r>
              <a:rPr lang="es-CO" sz="2000" b="1" u="sng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Acciones populares</a:t>
            </a:r>
            <a:r>
              <a:rPr lang="es-CO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 Entidades con más procesos en los que actúan como demandante - interadministrativos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8DDA18A7-699D-4002-B7A3-B05AAD669E94}"/>
              </a:ext>
            </a:extLst>
          </p:cNvPr>
          <p:cNvSpPr txBox="1"/>
          <p:nvPr/>
        </p:nvSpPr>
        <p:spPr>
          <a:xfrm>
            <a:off x="-100498" y="6587235"/>
            <a:ext cx="538271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1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 eKOGUI. Procesos activos a 31 de diciembre de 2020. Cifras en miles de millones.</a:t>
            </a:r>
            <a:endParaRPr kumimoji="0" lang="es-CO" altLang="es-CO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7594F8D-0DBA-4FC4-824B-B744FE61DE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8396167"/>
              </p:ext>
            </p:extLst>
          </p:nvPr>
        </p:nvGraphicFramePr>
        <p:xfrm>
          <a:off x="1518082" y="1225118"/>
          <a:ext cx="8655727" cy="4980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4285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E539E155-B012-46CF-99E1-A4ADAA1B207A}"/>
              </a:ext>
            </a:extLst>
          </p:cNvPr>
          <p:cNvSpPr/>
          <p:nvPr/>
        </p:nvSpPr>
        <p:spPr>
          <a:xfrm rot="5400000">
            <a:off x="4657078" y="-4663757"/>
            <a:ext cx="762001" cy="10076151"/>
          </a:xfrm>
          <a:prstGeom prst="rect">
            <a:avLst/>
          </a:prstGeom>
          <a:solidFill>
            <a:srgbClr val="FF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1219170">
              <a:buClr>
                <a:srgbClr val="000000"/>
              </a:buClr>
            </a:pPr>
            <a:r>
              <a:rPr lang="es-CO" sz="2000" b="1" u="sng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Acciones populares</a:t>
            </a:r>
            <a:r>
              <a:rPr lang="es-CO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Causas más reiteradas en los procesos donde las entidades actúan como demandante - interadministrativos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8DDA18A7-699D-4002-B7A3-B05AAD669E94}"/>
              </a:ext>
            </a:extLst>
          </p:cNvPr>
          <p:cNvSpPr txBox="1"/>
          <p:nvPr/>
        </p:nvSpPr>
        <p:spPr>
          <a:xfrm>
            <a:off x="-100498" y="6587235"/>
            <a:ext cx="538271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1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 eKOGUI. Procesos activos a 31 de diciembre de 2020. Cifras en miles de millones.</a:t>
            </a:r>
            <a:endParaRPr kumimoji="0" lang="es-CO" altLang="es-CO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82AA601-06F7-4EC8-A975-D4BAED3EAE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7248456"/>
              </p:ext>
            </p:extLst>
          </p:nvPr>
        </p:nvGraphicFramePr>
        <p:xfrm>
          <a:off x="186431" y="1012053"/>
          <a:ext cx="11567604" cy="5317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44980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6CF2"/>
        </a:solid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1138597" y="913835"/>
            <a:ext cx="9914806" cy="503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>
              <a:lnSpc>
                <a:spcPct val="115000"/>
              </a:lnSpc>
            </a:pPr>
            <a:r>
              <a:rPr lang="es-CO" sz="2667" b="1" dirty="0">
                <a:latin typeface="Work Sans" panose="00000500000000000000" pitchFamily="50" charset="0"/>
                <a:ea typeface="Work Sans Medium"/>
                <a:cs typeface="Work Sans Medium"/>
                <a:sym typeface="Work Sans Medium"/>
              </a:rPr>
              <a:t>PROCESOS JUDICIALES DONDE LAS ENTIDADES ACTÚAN COMO </a:t>
            </a:r>
            <a:r>
              <a:rPr lang="es-CO" sz="2667" b="1">
                <a:latin typeface="Work Sans" panose="00000500000000000000" pitchFamily="50" charset="0"/>
                <a:ea typeface="Work Sans Medium"/>
                <a:cs typeface="Work Sans Medium"/>
                <a:sym typeface="Work Sans Medium"/>
              </a:rPr>
              <a:t>DEMANDANTE - INTERADMINISTRATIVOS</a:t>
            </a:r>
            <a:br>
              <a:rPr lang="es-CO" sz="2667" b="1" dirty="0">
                <a:latin typeface="Work Sans" panose="00000500000000000000" pitchFamily="50" charset="0"/>
                <a:ea typeface="Work Sans Medium"/>
                <a:cs typeface="Work Sans Medium"/>
                <a:sym typeface="Work Sans Medium"/>
              </a:rPr>
            </a:br>
            <a:br>
              <a:rPr lang="es-CO" sz="2667" b="1" dirty="0">
                <a:latin typeface="Work Sans" panose="00000500000000000000" pitchFamily="50" charset="0"/>
                <a:ea typeface="Work Sans Medium"/>
                <a:cs typeface="Work Sans Medium"/>
                <a:sym typeface="Work Sans Medium"/>
              </a:rPr>
            </a:br>
            <a:r>
              <a:rPr lang="es-CO" sz="2667" dirty="0">
                <a:latin typeface="Work Sans" panose="00000500000000000000" pitchFamily="50" charset="0"/>
                <a:ea typeface="Work Sans Medium"/>
                <a:cs typeface="Work Sans Medium"/>
                <a:sym typeface="Work Sans Medium"/>
              </a:rPr>
              <a:t>Dirección de Políticas y Estrategias</a:t>
            </a:r>
            <a:br>
              <a:rPr lang="es-CO" sz="2667" dirty="0">
                <a:latin typeface="Work Sans" panose="00000500000000000000" pitchFamily="50" charset="0"/>
                <a:ea typeface="Work Sans Medium"/>
                <a:cs typeface="Work Sans Medium"/>
                <a:sym typeface="Work Sans Medium"/>
              </a:rPr>
            </a:br>
            <a:r>
              <a:rPr lang="es-CO" sz="2667" dirty="0">
                <a:latin typeface="Work Sans" panose="00000500000000000000" pitchFamily="50" charset="0"/>
                <a:ea typeface="Work Sans Medium"/>
                <a:cs typeface="Work Sans Medium"/>
                <a:sym typeface="Work Sans Medium"/>
              </a:rPr>
              <a:t>2021</a:t>
            </a:r>
            <a:br>
              <a:rPr lang="es-CO" sz="2667" b="1" dirty="0">
                <a:latin typeface="Work Sans" panose="00000500000000000000" pitchFamily="50" charset="0"/>
                <a:ea typeface="Work Sans Medium"/>
                <a:cs typeface="Work Sans Medium"/>
                <a:sym typeface="Work Sans Medium"/>
              </a:rPr>
            </a:br>
            <a:br>
              <a:rPr lang="es-CO" sz="2400" b="1" dirty="0">
                <a:latin typeface="Work Sans" panose="00000500000000000000" pitchFamily="50" charset="0"/>
                <a:ea typeface="Work Sans Medium"/>
                <a:cs typeface="Work Sans Medium"/>
                <a:sym typeface="Work Sans Medium"/>
              </a:rPr>
            </a:br>
            <a:endParaRPr lang="es-CO" sz="1400" dirty="0">
              <a:latin typeface="Work Sans" panose="00000500000000000000" pitchFamily="50" charset="0"/>
              <a:ea typeface="Work Sans Medium"/>
              <a:cs typeface="Work Sans Medium"/>
              <a:sym typeface="Work Sans Medium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3851856" y="1510344"/>
            <a:ext cx="7822279" cy="1412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s-CO" dirty="0">
                <a:latin typeface="Work Sans Medium"/>
                <a:ea typeface="Work Sans Medium"/>
                <a:cs typeface="Work Sans Medium"/>
                <a:sym typeface="Work Sans Medium"/>
              </a:rPr>
              <a:t>Reparación directa</a:t>
            </a:r>
            <a:endParaRPr dirty="0">
              <a:latin typeface="Work Sans Medium"/>
              <a:ea typeface="Work Sans Medium"/>
              <a:cs typeface="Work Sans Medium"/>
              <a:sym typeface="Work Sans Medium"/>
            </a:endParaRPr>
          </a:p>
        </p:txBody>
      </p:sp>
      <p:sp>
        <p:nvSpPr>
          <p:cNvPr id="142" name="Google Shape;142;p22"/>
          <p:cNvSpPr txBox="1">
            <a:spLocks noGrp="1"/>
          </p:cNvSpPr>
          <p:nvPr>
            <p:ph type="title"/>
          </p:nvPr>
        </p:nvSpPr>
        <p:spPr>
          <a:xfrm>
            <a:off x="-307309" y="1756148"/>
            <a:ext cx="3611600" cy="8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r"/>
            <a:r>
              <a:rPr lang="es-CO" sz="9600" b="1" dirty="0">
                <a:latin typeface="Work Sans"/>
                <a:ea typeface="Work Sans"/>
                <a:cs typeface="Work Sans"/>
                <a:sym typeface="Work Sans"/>
              </a:rPr>
              <a:t>2.4</a:t>
            </a:r>
            <a:endParaRPr sz="9600" b="1" dirty="0">
              <a:latin typeface="Work Sans"/>
              <a:ea typeface="Work Sans"/>
              <a:cs typeface="Work Sans"/>
              <a:sym typeface="Work Sans"/>
            </a:endParaRPr>
          </a:p>
        </p:txBody>
      </p:sp>
    </p:spTree>
    <p:extLst>
      <p:ext uri="{BB962C8B-B14F-4D97-AF65-F5344CB8AC3E}">
        <p14:creationId xmlns:p14="http://schemas.microsoft.com/office/powerpoint/2010/main" val="13373236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E539E155-B012-46CF-99E1-A4ADAA1B207A}"/>
              </a:ext>
            </a:extLst>
          </p:cNvPr>
          <p:cNvSpPr/>
          <p:nvPr/>
        </p:nvSpPr>
        <p:spPr>
          <a:xfrm rot="5400000">
            <a:off x="4270899" y="-4277578"/>
            <a:ext cx="762001" cy="9303794"/>
          </a:xfrm>
          <a:prstGeom prst="rect">
            <a:avLst/>
          </a:prstGeom>
          <a:solidFill>
            <a:srgbClr val="FF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1219170">
              <a:buClr>
                <a:srgbClr val="000000"/>
              </a:buClr>
            </a:pPr>
            <a:r>
              <a:rPr lang="es-CO" sz="2000" b="1" u="sng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Reparación directa</a:t>
            </a:r>
            <a:r>
              <a:rPr lang="es-CO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 Entidades con más procesos en los que actúan como demandante - interadministrativos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8DDA18A7-699D-4002-B7A3-B05AAD669E94}"/>
              </a:ext>
            </a:extLst>
          </p:cNvPr>
          <p:cNvSpPr txBox="1"/>
          <p:nvPr/>
        </p:nvSpPr>
        <p:spPr>
          <a:xfrm>
            <a:off x="-100498" y="6587235"/>
            <a:ext cx="538271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1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 eKOGUI. Procesos activos a 31 de diciembre de 2020. Cifras en miles de millones.</a:t>
            </a:r>
            <a:endParaRPr kumimoji="0" lang="es-CO" altLang="es-CO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8C68762-0C8F-4763-8A96-965732F5D2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7358919"/>
              </p:ext>
            </p:extLst>
          </p:nvPr>
        </p:nvGraphicFramePr>
        <p:xfrm>
          <a:off x="878888" y="1189608"/>
          <a:ext cx="10484528" cy="5007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7876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E539E155-B012-46CF-99E1-A4ADAA1B207A}"/>
              </a:ext>
            </a:extLst>
          </p:cNvPr>
          <p:cNvSpPr/>
          <p:nvPr/>
        </p:nvSpPr>
        <p:spPr>
          <a:xfrm rot="5400000">
            <a:off x="4874581" y="-4881260"/>
            <a:ext cx="762001" cy="10511157"/>
          </a:xfrm>
          <a:prstGeom prst="rect">
            <a:avLst/>
          </a:prstGeom>
          <a:solidFill>
            <a:srgbClr val="FF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1219170">
              <a:buClr>
                <a:srgbClr val="000000"/>
              </a:buClr>
            </a:pPr>
            <a:r>
              <a:rPr lang="es-CO" sz="2000" b="1" u="sng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Reparación directa</a:t>
            </a:r>
            <a:r>
              <a:rPr lang="es-CO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Causas más reiteradas en los procesos donde las entidades actúan como demandante - interadministrativos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8DDA18A7-699D-4002-B7A3-B05AAD669E94}"/>
              </a:ext>
            </a:extLst>
          </p:cNvPr>
          <p:cNvSpPr txBox="1"/>
          <p:nvPr/>
        </p:nvSpPr>
        <p:spPr>
          <a:xfrm>
            <a:off x="-100498" y="6587235"/>
            <a:ext cx="538271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1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 eKOGUI. Procesos activos a 31 de diciembre de 2020. Cifras en miles de millones.</a:t>
            </a:r>
            <a:endParaRPr kumimoji="0" lang="es-CO" altLang="es-CO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8018F7D3-27CC-4B13-9437-F88CF5FC59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4142917"/>
              </p:ext>
            </p:extLst>
          </p:nvPr>
        </p:nvGraphicFramePr>
        <p:xfrm>
          <a:off x="571017" y="1136341"/>
          <a:ext cx="10617693" cy="5078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9489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5014833" y="1510344"/>
            <a:ext cx="6641548" cy="1412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s-ES" dirty="0">
                <a:latin typeface="Work Sans Medium"/>
                <a:ea typeface="Work Sans Medium"/>
                <a:cs typeface="Work Sans Medium"/>
                <a:sym typeface="Work Sans Medium"/>
              </a:rPr>
              <a:t>Procesos más cuantiosos</a:t>
            </a:r>
            <a:endParaRPr dirty="0">
              <a:latin typeface="Work Sans Medium"/>
              <a:ea typeface="Work Sans Medium"/>
              <a:cs typeface="Work Sans Medium"/>
              <a:sym typeface="Work Sans Medium"/>
            </a:endParaRPr>
          </a:p>
        </p:txBody>
      </p:sp>
      <p:sp>
        <p:nvSpPr>
          <p:cNvPr id="142" name="Google Shape;142;p22"/>
          <p:cNvSpPr txBox="1">
            <a:spLocks noGrp="1"/>
          </p:cNvSpPr>
          <p:nvPr>
            <p:ph type="title"/>
          </p:nvPr>
        </p:nvSpPr>
        <p:spPr>
          <a:xfrm>
            <a:off x="855667" y="1756148"/>
            <a:ext cx="3611600" cy="8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r"/>
            <a:r>
              <a:rPr lang="es-CO" sz="9600" b="1" dirty="0">
                <a:latin typeface="Work Sans"/>
                <a:ea typeface="Work Sans"/>
                <a:cs typeface="Work Sans"/>
                <a:sym typeface="Work Sans"/>
              </a:rPr>
              <a:t>03.</a:t>
            </a:r>
            <a:endParaRPr sz="9600" b="1" dirty="0">
              <a:latin typeface="Work Sans"/>
              <a:ea typeface="Work Sans"/>
              <a:cs typeface="Work Sans"/>
              <a:sym typeface="Work Sans"/>
            </a:endParaRPr>
          </a:p>
        </p:txBody>
      </p:sp>
    </p:spTree>
    <p:extLst>
      <p:ext uri="{BB962C8B-B14F-4D97-AF65-F5344CB8AC3E}">
        <p14:creationId xmlns:p14="http://schemas.microsoft.com/office/powerpoint/2010/main" val="25552063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E539E155-B012-46CF-99E1-A4ADAA1B207A}"/>
              </a:ext>
            </a:extLst>
          </p:cNvPr>
          <p:cNvSpPr/>
          <p:nvPr/>
        </p:nvSpPr>
        <p:spPr>
          <a:xfrm rot="5400000">
            <a:off x="3125996" y="-3132674"/>
            <a:ext cx="762001" cy="7013985"/>
          </a:xfrm>
          <a:prstGeom prst="rect">
            <a:avLst/>
          </a:prstGeom>
          <a:solidFill>
            <a:srgbClr val="FF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1219170">
              <a:buClr>
                <a:srgbClr val="000000"/>
              </a:buClr>
            </a:pPr>
            <a:r>
              <a:rPr lang="es-CO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Casi la mitad de las pretensiones están concentradas en ocho procesos</a:t>
            </a:r>
          </a:p>
        </p:txBody>
      </p:sp>
      <p:pic>
        <p:nvPicPr>
          <p:cNvPr id="2076" name="Imagen 13">
            <a:extLst>
              <a:ext uri="{FF2B5EF4-FFF2-40B4-BE49-F238E27FC236}">
                <a16:creationId xmlns:a16="http://schemas.microsoft.com/office/drawing/2014/main" id="{EEA21463-F3A1-4693-ABED-81347153A1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29" y="2375515"/>
            <a:ext cx="2096892" cy="1851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 Box 27">
            <a:extLst>
              <a:ext uri="{FF2B5EF4-FFF2-40B4-BE49-F238E27FC236}">
                <a16:creationId xmlns:a16="http://schemas.microsoft.com/office/drawing/2014/main" id="{A673765E-6940-4C9B-B927-93DF506FD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3396" y="2588926"/>
            <a:ext cx="2519219" cy="1219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8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4.4</a:t>
            </a:r>
            <a:endParaRPr kumimoji="0" lang="es-CO" altLang="es-CO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 Box 22">
            <a:extLst>
              <a:ext uri="{FF2B5EF4-FFF2-40B4-BE49-F238E27FC236}">
                <a16:creationId xmlns:a16="http://schemas.microsoft.com/office/drawing/2014/main" id="{95C338C2-2D5E-4DE5-AA0A-E1B8DA4EE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962" y="4237976"/>
            <a:ext cx="3048731" cy="1208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3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Pretensiones</a:t>
            </a:r>
            <a:endParaRPr kumimoji="0" lang="es-CO" altLang="es-CO" sz="3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31">
            <a:extLst>
              <a:ext uri="{FF2B5EF4-FFF2-40B4-BE49-F238E27FC236}">
                <a16:creationId xmlns:a16="http://schemas.microsoft.com/office/drawing/2014/main" id="{66558B96-394A-4E51-B82A-5C09A90FD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7636" y="335139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CO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33">
            <a:extLst>
              <a:ext uri="{FF2B5EF4-FFF2-40B4-BE49-F238E27FC236}">
                <a16:creationId xmlns:a16="http://schemas.microsoft.com/office/drawing/2014/main" id="{D164958C-C164-4D56-B2D5-0BF1C34F8C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7636" y="335139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36">
            <a:extLst>
              <a:ext uri="{FF2B5EF4-FFF2-40B4-BE49-F238E27FC236}">
                <a16:creationId xmlns:a16="http://schemas.microsoft.com/office/drawing/2014/main" id="{B3A0B98B-D46A-4924-B6DE-B3AB4EFE9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7636" y="335139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24" name="Rectangle 38">
            <a:extLst>
              <a:ext uri="{FF2B5EF4-FFF2-40B4-BE49-F238E27FC236}">
                <a16:creationId xmlns:a16="http://schemas.microsoft.com/office/drawing/2014/main" id="{A4270408-577F-41C2-B255-330BE612A6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7636" y="380859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2" name="Cerrar llave 1">
            <a:extLst>
              <a:ext uri="{FF2B5EF4-FFF2-40B4-BE49-F238E27FC236}">
                <a16:creationId xmlns:a16="http://schemas.microsoft.com/office/drawing/2014/main" id="{5E67C45F-2E41-4166-A7C8-13F286E85944}"/>
              </a:ext>
            </a:extLst>
          </p:cNvPr>
          <p:cNvSpPr/>
          <p:nvPr/>
        </p:nvSpPr>
        <p:spPr>
          <a:xfrm rot="10800000">
            <a:off x="5143204" y="1097721"/>
            <a:ext cx="596495" cy="5421746"/>
          </a:xfrm>
          <a:prstGeom prst="rightBrac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6" name="Cuadro de texto 2">
            <a:extLst>
              <a:ext uri="{FF2B5EF4-FFF2-40B4-BE49-F238E27FC236}">
                <a16:creationId xmlns:a16="http://schemas.microsoft.com/office/drawing/2014/main" id="{0BB9CFE6-F70F-4E4E-97AB-31F48BE47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9074" y="2505458"/>
            <a:ext cx="1102995" cy="133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88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endParaRPr kumimoji="0" lang="es-CO" altLang="es-CO" sz="5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27" name="Text Box 23">
            <a:extLst>
              <a:ext uri="{FF2B5EF4-FFF2-40B4-BE49-F238E27FC236}">
                <a16:creationId xmlns:a16="http://schemas.microsoft.com/office/drawing/2014/main" id="{C9359FC0-EE25-444A-8672-0AB629191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9704" y="3746700"/>
            <a:ext cx="2192699" cy="828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3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Procesos</a:t>
            </a:r>
            <a:endParaRPr kumimoji="0" lang="es-CO" altLang="es-CO" sz="3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Cuadro de texto 2">
            <a:extLst>
              <a:ext uri="{FF2B5EF4-FFF2-40B4-BE49-F238E27FC236}">
                <a16:creationId xmlns:a16="http://schemas.microsoft.com/office/drawing/2014/main" id="{E5614266-DA08-443F-A9FD-ACF78BEC2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2292" y="2973589"/>
            <a:ext cx="2402741" cy="133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36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(46%)</a:t>
            </a:r>
            <a:endParaRPr kumimoji="0" lang="es-CO" altLang="es-CO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38" name="Text Box 27">
            <a:extLst>
              <a:ext uri="{FF2B5EF4-FFF2-40B4-BE49-F238E27FC236}">
                <a16:creationId xmlns:a16="http://schemas.microsoft.com/office/drawing/2014/main" id="{84A965AF-87BF-42EE-848F-DDA3F4F67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77879" y="2574869"/>
            <a:ext cx="1433069" cy="1219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8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kumimoji="0" lang="es-CO" altLang="es-CO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9" name="Text Box 24">
            <a:extLst>
              <a:ext uri="{FF2B5EF4-FFF2-40B4-BE49-F238E27FC236}">
                <a16:creationId xmlns:a16="http://schemas.microsoft.com/office/drawing/2014/main" id="{C3B84229-0BB2-4FE2-A07D-36F9D126D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4964" y="3854012"/>
            <a:ext cx="1180426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Billones de pesos</a:t>
            </a:r>
            <a:endParaRPr kumimoji="0" lang="es-CO" altLang="es-CO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8B5CDAC0-CD61-49AA-9342-2737CCD8D045}"/>
              </a:ext>
            </a:extLst>
          </p:cNvPr>
          <p:cNvSpPr txBox="1"/>
          <p:nvPr/>
        </p:nvSpPr>
        <p:spPr>
          <a:xfrm>
            <a:off x="7390242" y="3597140"/>
            <a:ext cx="240274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2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Acumulan pretensiones por  </a:t>
            </a:r>
            <a:endParaRPr kumimoji="0" lang="es-CO" altLang="es-CO" sz="12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EBB50A85-3848-4398-B944-68933A27A446}"/>
              </a:ext>
            </a:extLst>
          </p:cNvPr>
          <p:cNvSpPr txBox="1"/>
          <p:nvPr/>
        </p:nvSpPr>
        <p:spPr>
          <a:xfrm>
            <a:off x="8097986" y="2299378"/>
            <a:ext cx="987251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15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endParaRPr kumimoji="0" lang="es-CO" altLang="es-CO" sz="115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B24E49C6-1722-4952-BC2A-26A02C97A21C}"/>
              </a:ext>
            </a:extLst>
          </p:cNvPr>
          <p:cNvSpPr txBox="1"/>
          <p:nvPr/>
        </p:nvSpPr>
        <p:spPr>
          <a:xfrm>
            <a:off x="-309707" y="6617363"/>
            <a:ext cx="426848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1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 eKOGUI. Procesos activos a 31 de diciembre de 2020</a:t>
            </a:r>
            <a:endParaRPr kumimoji="0" lang="es-CO" altLang="es-CO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47" name="Text Box 24">
            <a:extLst>
              <a:ext uri="{FF2B5EF4-FFF2-40B4-BE49-F238E27FC236}">
                <a16:creationId xmlns:a16="http://schemas.microsoft.com/office/drawing/2014/main" id="{6F9F7BEE-14A6-4E49-B178-FF0888B5A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6153" y="3786803"/>
            <a:ext cx="1180426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Billones de pesos</a:t>
            </a:r>
            <a:endParaRPr kumimoji="0" lang="es-CO" altLang="es-CO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602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CD14E566-2351-4750-A3D5-2686717D8F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112506"/>
              </p:ext>
            </p:extLst>
          </p:nvPr>
        </p:nvGraphicFramePr>
        <p:xfrm>
          <a:off x="1009095" y="461641"/>
          <a:ext cx="9997934" cy="5663952"/>
        </p:xfrm>
        <a:graphic>
          <a:graphicData uri="http://schemas.openxmlformats.org/drawingml/2006/table">
            <a:tbl>
              <a:tblPr/>
              <a:tblGrid>
                <a:gridCol w="971246">
                  <a:extLst>
                    <a:ext uri="{9D8B030D-6E8A-4147-A177-3AD203B41FA5}">
                      <a16:colId xmlns:a16="http://schemas.microsoft.com/office/drawing/2014/main" val="1242841774"/>
                    </a:ext>
                  </a:extLst>
                </a:gridCol>
                <a:gridCol w="2411145">
                  <a:extLst>
                    <a:ext uri="{9D8B030D-6E8A-4147-A177-3AD203B41FA5}">
                      <a16:colId xmlns:a16="http://schemas.microsoft.com/office/drawing/2014/main" val="3720175947"/>
                    </a:ext>
                  </a:extLst>
                </a:gridCol>
                <a:gridCol w="1688465">
                  <a:extLst>
                    <a:ext uri="{9D8B030D-6E8A-4147-A177-3AD203B41FA5}">
                      <a16:colId xmlns:a16="http://schemas.microsoft.com/office/drawing/2014/main" val="1194895210"/>
                    </a:ext>
                  </a:extLst>
                </a:gridCol>
                <a:gridCol w="2247303">
                  <a:extLst>
                    <a:ext uri="{9D8B030D-6E8A-4147-A177-3AD203B41FA5}">
                      <a16:colId xmlns:a16="http://schemas.microsoft.com/office/drawing/2014/main" val="2706566793"/>
                    </a:ext>
                  </a:extLst>
                </a:gridCol>
                <a:gridCol w="2679775">
                  <a:extLst>
                    <a:ext uri="{9D8B030D-6E8A-4147-A177-3AD203B41FA5}">
                      <a16:colId xmlns:a16="http://schemas.microsoft.com/office/drawing/2014/main" val="1157319402"/>
                    </a:ext>
                  </a:extLst>
                </a:gridCol>
              </a:tblGrid>
              <a:tr h="361893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ID EKOGUI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MEDIO DE CONTROL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PRETENSIONES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DEMANDANTE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DEMANDADO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7892467"/>
                  </a:ext>
                </a:extLst>
              </a:tr>
              <a:tr h="7237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156475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Nulidad y restablecimiento del derecho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$ 464.102.400.025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FOGAFIN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PAR Banco Central Hipotecario y José Arturo Lozano García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7540078"/>
                  </a:ext>
                </a:extLst>
              </a:tr>
              <a:tr h="46672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1093053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Nulidad y restablecimiento del derecho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$ 349.163.606.820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FONPRECON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MinSalud y UGPP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1419714"/>
                  </a:ext>
                </a:extLst>
              </a:tr>
              <a:tr h="698675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1250638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Acción Popular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$ 294.453.600.000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Procuraduría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SuperServicios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4701139"/>
                  </a:ext>
                </a:extLst>
              </a:tr>
              <a:tr h="698675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140038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Controversias contractuales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$ 282.921.571.361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MinTransporte y SuperTransporte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ANI y Sociedad Portuaria Regional de Cartagena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2743831"/>
                  </a:ext>
                </a:extLst>
              </a:tr>
              <a:tr h="4523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1352078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Controversias contractuales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$ 270.183.412.682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ANH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Financiera de Desarrollo Nacional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4164790"/>
                  </a:ext>
                </a:extLst>
              </a:tr>
              <a:tr h="1176152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272544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Nulidad y restablecimiento del derecho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$ 123.641.742.348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TRANSELCA, Interconexión Eléctrica y EPM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Electrificadora del Tolima,  Empresa de Servicios Públicos ELECTROLIMA, MinEnergía y SuperServicios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216836"/>
                  </a:ext>
                </a:extLst>
              </a:tr>
              <a:tr h="8142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155254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Reparación directa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$ 104.199.181.071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Instituto de Hidrología, Meteorología y Estudios Ambientales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Aeronáutica Civil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7621926"/>
                  </a:ext>
                </a:extLst>
              </a:tr>
              <a:tr h="27141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1369167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Reparación directa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$ 103.698.675.354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Interconexión Eléctrica 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Work Sans" pitchFamily="2" charset="0"/>
                        </a:rPr>
                        <a:t>DIAN y Senado</a:t>
                      </a:r>
                    </a:p>
                  </a:txBody>
                  <a:tcPr marL="2229" marR="2229" marT="2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6629403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EF677376-CBAC-4D75-AD2E-523CC0FF03B3}"/>
              </a:ext>
            </a:extLst>
          </p:cNvPr>
          <p:cNvSpPr txBox="1"/>
          <p:nvPr/>
        </p:nvSpPr>
        <p:spPr>
          <a:xfrm>
            <a:off x="-100498" y="6587235"/>
            <a:ext cx="538271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1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 eKOGUI. Procesos activos a 31 de diciembre de 2020. Cifras en pesos.</a:t>
            </a:r>
            <a:endParaRPr kumimoji="0" lang="es-CO" altLang="es-CO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4474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80867" y="1632378"/>
            <a:ext cx="3677356" cy="1883260"/>
          </a:xfrm>
          <a:prstGeom prst="rect">
            <a:avLst/>
          </a:prstGeom>
          <a:solidFill>
            <a:srgbClr val="3366CC"/>
          </a:solidFill>
          <a:ln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defTabSz="1219170">
              <a:buClr>
                <a:srgbClr val="000000"/>
              </a:buClr>
            </a:pPr>
            <a:r>
              <a:rPr lang="es-CO" sz="2400" kern="0" dirty="0">
                <a:solidFill>
                  <a:prstClr val="white"/>
                </a:solidFill>
                <a:latin typeface="Work Sans" panose="00000500000000000000" pitchFamily="50" charset="0"/>
                <a:sym typeface="Arial"/>
              </a:rPr>
              <a:t>Prevenir el daño antijurídico y el litigio</a:t>
            </a:r>
          </a:p>
        </p:txBody>
      </p:sp>
      <p:sp>
        <p:nvSpPr>
          <p:cNvPr id="4" name="Rectángulo 3"/>
          <p:cNvSpPr/>
          <p:nvPr/>
        </p:nvSpPr>
        <p:spPr>
          <a:xfrm>
            <a:off x="4276805" y="1632377"/>
            <a:ext cx="3677356" cy="1883260"/>
          </a:xfrm>
          <a:prstGeom prst="rect">
            <a:avLst/>
          </a:prstGeom>
          <a:solidFill>
            <a:srgbClr val="3366CC"/>
          </a:solidFill>
          <a:ln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defTabSz="1219170">
              <a:buClr>
                <a:srgbClr val="000000"/>
              </a:buClr>
            </a:pPr>
            <a:r>
              <a:rPr lang="es-CO" sz="2400" kern="0" dirty="0">
                <a:solidFill>
                  <a:prstClr val="white"/>
                </a:solidFill>
                <a:latin typeface="Work Sans" panose="00000500000000000000" pitchFamily="50" charset="0"/>
                <a:sym typeface="Arial"/>
              </a:rPr>
              <a:t>Mejorar la defensa</a:t>
            </a:r>
          </a:p>
          <a:p>
            <a:pPr algn="ctr" defTabSz="1219170">
              <a:buClr>
                <a:srgbClr val="000000"/>
              </a:buClr>
            </a:pPr>
            <a:endParaRPr lang="es-CO" sz="1333" kern="0" dirty="0">
              <a:solidFill>
                <a:prstClr val="white"/>
              </a:solidFill>
              <a:latin typeface="Work Sans" panose="00000500000000000000" pitchFamily="50" charset="0"/>
              <a:sym typeface="Arial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8272743" y="1632378"/>
            <a:ext cx="3677356" cy="1883260"/>
          </a:xfrm>
          <a:prstGeom prst="rect">
            <a:avLst/>
          </a:prstGeom>
          <a:solidFill>
            <a:srgbClr val="3366CC"/>
          </a:solidFill>
          <a:ln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defTabSz="1219170">
              <a:buClr>
                <a:srgbClr val="000000"/>
              </a:buClr>
            </a:pPr>
            <a:r>
              <a:rPr lang="es-CO" sz="2400" kern="0" dirty="0">
                <a:solidFill>
                  <a:prstClr val="white"/>
                </a:solidFill>
                <a:latin typeface="Work Sans" panose="00000500000000000000" pitchFamily="50" charset="0"/>
                <a:sym typeface="Arial"/>
              </a:rPr>
              <a:t>Evitar mora en el pago</a:t>
            </a:r>
          </a:p>
          <a:p>
            <a:pPr algn="ctr" defTabSz="1219170">
              <a:buClr>
                <a:srgbClr val="000000"/>
              </a:buClr>
            </a:pPr>
            <a:endParaRPr lang="es-CO" sz="1333" kern="0" dirty="0">
              <a:solidFill>
                <a:prstClr val="white"/>
              </a:solidFill>
              <a:latin typeface="Work Sans" panose="00000500000000000000" pitchFamily="50" charset="0"/>
              <a:sym typeface="Arial"/>
            </a:endParaRPr>
          </a:p>
        </p:txBody>
      </p:sp>
      <p:pic>
        <p:nvPicPr>
          <p:cNvPr id="1026" name="Picture 2" descr="Resultado de imagen para prevent ic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466" y="1749287"/>
            <a:ext cx="880157" cy="877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Resultado de imagen para shield icon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3106" y="1765466"/>
            <a:ext cx="844753" cy="844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Resultado de imagen para white sand timer icon"/>
          <p:cNvPicPr>
            <a:picLocks noChangeAspect="1" noChangeArrowheads="1"/>
          </p:cNvPicPr>
          <p:nvPr/>
        </p:nvPicPr>
        <p:blipFill rotWithShape="1">
          <a:blip r:embed="rId6">
            <a:clrChange>
              <a:clrFrom>
                <a:srgbClr val="3D3D3D"/>
              </a:clrFrom>
              <a:clrTo>
                <a:srgbClr val="3D3D3D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99" t="21149" r="28236" b="29311"/>
          <a:stretch/>
        </p:blipFill>
        <p:spPr bwMode="auto">
          <a:xfrm>
            <a:off x="9807308" y="1771486"/>
            <a:ext cx="608225" cy="854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ángulo 17"/>
          <p:cNvSpPr/>
          <p:nvPr/>
        </p:nvSpPr>
        <p:spPr>
          <a:xfrm>
            <a:off x="280865" y="3515638"/>
            <a:ext cx="3677359" cy="2488505"/>
          </a:xfrm>
          <a:prstGeom prst="rect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s-CO" sz="2400" kern="0" dirty="0">
                <a:solidFill>
                  <a:prstClr val="white"/>
                </a:solidFill>
                <a:latin typeface="Work Sans" panose="00000500000000000000" pitchFamily="50" charset="0"/>
                <a:sym typeface="Arial"/>
              </a:rPr>
              <a:t>Atacar la causa del litigio</a:t>
            </a:r>
          </a:p>
          <a:p>
            <a:pPr algn="ctr" defTabSz="1219170">
              <a:buClr>
                <a:srgbClr val="000000"/>
              </a:buClr>
            </a:pPr>
            <a:endParaRPr lang="es-CO" sz="2400" kern="0" dirty="0">
              <a:solidFill>
                <a:prstClr val="white"/>
              </a:solidFill>
              <a:latin typeface="Work Sans" panose="00000500000000000000" pitchFamily="50" charset="0"/>
              <a:sym typeface="Arial"/>
            </a:endParaRPr>
          </a:p>
          <a:p>
            <a:pPr algn="ctr" defTabSz="1219170">
              <a:buClr>
                <a:srgbClr val="000000"/>
              </a:buClr>
            </a:pPr>
            <a:r>
              <a:rPr lang="es-CO" sz="2400" kern="0" dirty="0">
                <a:solidFill>
                  <a:prstClr val="white"/>
                </a:solidFill>
                <a:latin typeface="Work Sans" panose="00000500000000000000" pitchFamily="50" charset="0"/>
                <a:sym typeface="Arial"/>
              </a:rPr>
              <a:t>Impulsar MASC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4276802" y="3515638"/>
            <a:ext cx="3677359" cy="2488505"/>
          </a:xfrm>
          <a:prstGeom prst="rect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s-CO" sz="2400" kern="0" dirty="0">
                <a:solidFill>
                  <a:prstClr val="white"/>
                </a:solidFill>
                <a:latin typeface="Work Sans" panose="00000500000000000000" pitchFamily="50" charset="0"/>
                <a:sym typeface="Arial"/>
              </a:rPr>
              <a:t>Reducir condenas</a:t>
            </a:r>
          </a:p>
          <a:p>
            <a:pPr algn="ctr" defTabSz="1219170">
              <a:buClr>
                <a:srgbClr val="000000"/>
              </a:buClr>
            </a:pPr>
            <a:endParaRPr lang="es-CO" sz="2400" kern="0" dirty="0">
              <a:solidFill>
                <a:prstClr val="white"/>
              </a:solidFill>
              <a:latin typeface="Work Sans" panose="00000500000000000000" pitchFamily="50" charset="0"/>
              <a:sym typeface="Arial"/>
            </a:endParaRPr>
          </a:p>
          <a:p>
            <a:pPr algn="ctr" defTabSz="1219170">
              <a:buClr>
                <a:srgbClr val="000000"/>
              </a:buClr>
            </a:pPr>
            <a:r>
              <a:rPr lang="es-CO" sz="2400" kern="0" dirty="0">
                <a:solidFill>
                  <a:prstClr val="white"/>
                </a:solidFill>
                <a:latin typeface="Work Sans" panose="00000500000000000000" pitchFamily="50" charset="0"/>
                <a:sym typeface="Arial"/>
              </a:rPr>
              <a:t>Mejorar relación </a:t>
            </a:r>
          </a:p>
          <a:p>
            <a:pPr algn="ctr" defTabSz="1219170">
              <a:buClr>
                <a:srgbClr val="000000"/>
              </a:buClr>
            </a:pPr>
            <a:r>
              <a:rPr lang="es-CO" sz="2400" kern="0" dirty="0">
                <a:solidFill>
                  <a:prstClr val="white"/>
                </a:solidFill>
                <a:latin typeface="Work Sans" panose="00000500000000000000" pitchFamily="50" charset="0"/>
                <a:sym typeface="Arial"/>
              </a:rPr>
              <a:t>Condena</a:t>
            </a:r>
          </a:p>
          <a:p>
            <a:pPr algn="ctr" defTabSz="1219170">
              <a:buClr>
                <a:srgbClr val="000000"/>
              </a:buClr>
            </a:pPr>
            <a:r>
              <a:rPr lang="es-CO" sz="2400" kern="0" dirty="0">
                <a:solidFill>
                  <a:prstClr val="white"/>
                </a:solidFill>
                <a:latin typeface="Work Sans" panose="00000500000000000000" pitchFamily="50" charset="0"/>
                <a:sym typeface="Arial"/>
              </a:rPr>
              <a:t>pretensión</a:t>
            </a:r>
          </a:p>
        </p:txBody>
      </p:sp>
      <p:cxnSp>
        <p:nvCxnSpPr>
          <p:cNvPr id="9" name="Conector recto 8"/>
          <p:cNvCxnSpPr/>
          <p:nvPr/>
        </p:nvCxnSpPr>
        <p:spPr>
          <a:xfrm>
            <a:off x="5244229" y="5314405"/>
            <a:ext cx="170353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ángulo 22"/>
          <p:cNvSpPr/>
          <p:nvPr/>
        </p:nvSpPr>
        <p:spPr>
          <a:xfrm>
            <a:off x="8272739" y="3515637"/>
            <a:ext cx="3677359" cy="2488505"/>
          </a:xfrm>
          <a:prstGeom prst="rect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s-CO" sz="2400" kern="0" dirty="0">
                <a:solidFill>
                  <a:prstClr val="white"/>
                </a:solidFill>
                <a:latin typeface="Work Sans" panose="00000500000000000000" pitchFamily="50" charset="0"/>
                <a:sym typeface="Arial"/>
              </a:rPr>
              <a:t>Provisionar correctamente</a:t>
            </a:r>
          </a:p>
          <a:p>
            <a:pPr algn="ctr" defTabSz="1219170">
              <a:buClr>
                <a:srgbClr val="000000"/>
              </a:buClr>
            </a:pPr>
            <a:endParaRPr lang="es-CO" sz="2400" kern="0" dirty="0">
              <a:solidFill>
                <a:prstClr val="white"/>
              </a:solidFill>
              <a:latin typeface="Work Sans" panose="00000500000000000000" pitchFamily="50" charset="0"/>
              <a:sym typeface="Arial"/>
            </a:endParaRPr>
          </a:p>
          <a:p>
            <a:pPr algn="ctr" defTabSz="1219170">
              <a:buClr>
                <a:srgbClr val="000000"/>
              </a:buClr>
            </a:pPr>
            <a:r>
              <a:rPr lang="es-CO" sz="2400" kern="0" dirty="0">
                <a:solidFill>
                  <a:prstClr val="white"/>
                </a:solidFill>
                <a:latin typeface="Work Sans" panose="00000500000000000000" pitchFamily="50" charset="0"/>
                <a:sym typeface="Arial"/>
              </a:rPr>
              <a:t>Mejorar gestión de pago</a:t>
            </a:r>
          </a:p>
        </p:txBody>
      </p:sp>
      <p:sp>
        <p:nvSpPr>
          <p:cNvPr id="24" name="Rectángulo 23"/>
          <p:cNvSpPr/>
          <p:nvPr/>
        </p:nvSpPr>
        <p:spPr>
          <a:xfrm rot="5400000">
            <a:off x="5637130" y="-4470194"/>
            <a:ext cx="762001" cy="10060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1219170">
              <a:lnSpc>
                <a:spcPct val="90000"/>
              </a:lnSpc>
              <a:buClr>
                <a:srgbClr val="FFFFFF"/>
              </a:buClr>
              <a:buSzPts val="1400"/>
            </a:pPr>
            <a:r>
              <a:rPr lang="es-CO" sz="2667" b="1" kern="0" dirty="0">
                <a:solidFill>
                  <a:srgbClr val="0066CD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Queremos reducir el riesgo fiscal de la litigiosidad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BBB577E4-7D6E-47FC-A5FE-ECE0BE6B10B3}"/>
              </a:ext>
            </a:extLst>
          </p:cNvPr>
          <p:cNvSpPr/>
          <p:nvPr/>
        </p:nvSpPr>
        <p:spPr>
          <a:xfrm>
            <a:off x="-82968" y="1164"/>
            <a:ext cx="8728303" cy="6858000"/>
          </a:xfrm>
          <a:prstGeom prst="rect">
            <a:avLst/>
          </a:prstGeom>
          <a:solidFill>
            <a:srgbClr val="2D6D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es-CO" sz="1867" kern="0">
              <a:solidFill>
                <a:prstClr val="white"/>
              </a:solidFill>
              <a:latin typeface="Arial"/>
              <a:sym typeface="Arial"/>
            </a:endParaRPr>
          </a:p>
        </p:txBody>
      </p:sp>
      <p:sp>
        <p:nvSpPr>
          <p:cNvPr id="14" name="Google Shape;14;p2">
            <a:extLst>
              <a:ext uri="{FF2B5EF4-FFF2-40B4-BE49-F238E27FC236}">
                <a16:creationId xmlns:a16="http://schemas.microsoft.com/office/drawing/2014/main" id="{99F1BB8C-4E73-4BC6-9C1F-147718CD71CB}"/>
              </a:ext>
            </a:extLst>
          </p:cNvPr>
          <p:cNvSpPr/>
          <p:nvPr/>
        </p:nvSpPr>
        <p:spPr>
          <a:xfrm>
            <a:off x="8637200" y="1164"/>
            <a:ext cx="3554800" cy="6858000"/>
          </a:xfrm>
          <a:prstGeom prst="rect">
            <a:avLst/>
          </a:prstGeom>
          <a:solidFill>
            <a:srgbClr val="DCEAFB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prstClr val="whit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0A2F39F0-CA53-4055-87CB-E5D0D3E1B36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58" b="13839"/>
          <a:stretch/>
        </p:blipFill>
        <p:spPr>
          <a:xfrm>
            <a:off x="9843778" y="6082145"/>
            <a:ext cx="2003151" cy="353292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0EFB56F3-E29A-4E44-8DDC-1457C1EAA9B7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21446" r="38222"/>
          <a:stretch/>
        </p:blipFill>
        <p:spPr>
          <a:xfrm>
            <a:off x="6392817" y="2952496"/>
            <a:ext cx="2250940" cy="1159459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DBAC893E-BCEB-46D2-86C1-76ECA417A03B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r="79388"/>
          <a:stretch/>
        </p:blipFill>
        <p:spPr>
          <a:xfrm>
            <a:off x="5242509" y="2952496"/>
            <a:ext cx="1150307" cy="1159459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4803B3E2-0681-4F4C-9874-1C9E963B628E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62461"/>
          <a:stretch/>
        </p:blipFill>
        <p:spPr>
          <a:xfrm>
            <a:off x="8637877" y="2952496"/>
            <a:ext cx="2094979" cy="1159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66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3851856" y="1510344"/>
            <a:ext cx="7822279" cy="1412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s-ES" dirty="0">
                <a:ea typeface="Work Sans Medium"/>
                <a:cs typeface="Work Sans Medium"/>
              </a:rPr>
              <a:t>Información general</a:t>
            </a:r>
            <a:endParaRPr dirty="0">
              <a:latin typeface="Work Sans Medium"/>
              <a:ea typeface="Work Sans Medium"/>
              <a:cs typeface="Work Sans Medium"/>
              <a:sym typeface="Work Sans Medium"/>
            </a:endParaRPr>
          </a:p>
        </p:txBody>
      </p:sp>
      <p:sp>
        <p:nvSpPr>
          <p:cNvPr id="142" name="Google Shape;142;p22"/>
          <p:cNvSpPr txBox="1">
            <a:spLocks noGrp="1"/>
          </p:cNvSpPr>
          <p:nvPr>
            <p:ph type="title"/>
          </p:nvPr>
        </p:nvSpPr>
        <p:spPr>
          <a:xfrm>
            <a:off x="-307309" y="1756148"/>
            <a:ext cx="3611600" cy="8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r"/>
            <a:r>
              <a:rPr lang="es-CO" sz="9600" b="1" dirty="0">
                <a:latin typeface="Work Sans"/>
                <a:ea typeface="Work Sans"/>
                <a:cs typeface="Work Sans"/>
                <a:sym typeface="Work Sans"/>
              </a:rPr>
              <a:t>01.</a:t>
            </a:r>
            <a:endParaRPr sz="9600" b="1" dirty="0">
              <a:latin typeface="Work Sans"/>
              <a:ea typeface="Work Sans"/>
              <a:cs typeface="Work Sans"/>
              <a:sym typeface="Work Sans"/>
            </a:endParaRPr>
          </a:p>
        </p:txBody>
      </p:sp>
    </p:spTree>
    <p:extLst>
      <p:ext uri="{BB962C8B-B14F-4D97-AF65-F5344CB8AC3E}">
        <p14:creationId xmlns:p14="http://schemas.microsoft.com/office/powerpoint/2010/main" val="2019382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E539E155-B012-46CF-99E1-A4ADAA1B207A}"/>
              </a:ext>
            </a:extLst>
          </p:cNvPr>
          <p:cNvSpPr/>
          <p:nvPr/>
        </p:nvSpPr>
        <p:spPr>
          <a:xfrm rot="5400000">
            <a:off x="3586018" y="-3592697"/>
            <a:ext cx="762001" cy="7934032"/>
          </a:xfrm>
          <a:prstGeom prst="rect">
            <a:avLst/>
          </a:prstGeom>
          <a:solidFill>
            <a:srgbClr val="FF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1219170">
              <a:buClr>
                <a:srgbClr val="000000"/>
              </a:buClr>
            </a:pPr>
            <a:r>
              <a:rPr lang="es-CO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Total procesos y pretensiones donde las entidades actúan como demandante - interadministrativos</a:t>
            </a:r>
          </a:p>
        </p:txBody>
      </p:sp>
      <p:pic>
        <p:nvPicPr>
          <p:cNvPr id="2076" name="Imagen 13">
            <a:extLst>
              <a:ext uri="{FF2B5EF4-FFF2-40B4-BE49-F238E27FC236}">
                <a16:creationId xmlns:a16="http://schemas.microsoft.com/office/drawing/2014/main" id="{EEA21463-F3A1-4693-ABED-81347153A1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6464" y="2304437"/>
            <a:ext cx="2096892" cy="1851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4" name="Imagen 12">
            <a:extLst>
              <a:ext uri="{FF2B5EF4-FFF2-40B4-BE49-F238E27FC236}">
                <a16:creationId xmlns:a16="http://schemas.microsoft.com/office/drawing/2014/main" id="{A08866B2-61B5-4701-BC6A-A59528841E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892" y="2429307"/>
            <a:ext cx="1409110" cy="1762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Cuadro de texto 2">
            <a:extLst>
              <a:ext uri="{FF2B5EF4-FFF2-40B4-BE49-F238E27FC236}">
                <a16:creationId xmlns:a16="http://schemas.microsoft.com/office/drawing/2014/main" id="{441D14CD-09B2-4950-86E0-D0CAFFF61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6036" y="2650403"/>
            <a:ext cx="3484104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8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2.194</a:t>
            </a:r>
            <a:endParaRPr kumimoji="0" lang="es-CO" altLang="es-CO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27">
            <a:extLst>
              <a:ext uri="{FF2B5EF4-FFF2-40B4-BE49-F238E27FC236}">
                <a16:creationId xmlns:a16="http://schemas.microsoft.com/office/drawing/2014/main" id="{A673765E-6940-4C9B-B927-93DF506FD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5793" y="2517848"/>
            <a:ext cx="2519219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8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4.4</a:t>
            </a:r>
            <a:endParaRPr kumimoji="0" lang="es-CO" altLang="es-CO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 Box 22">
            <a:extLst>
              <a:ext uri="{FF2B5EF4-FFF2-40B4-BE49-F238E27FC236}">
                <a16:creationId xmlns:a16="http://schemas.microsoft.com/office/drawing/2014/main" id="{95C338C2-2D5E-4DE5-AA0A-E1B8DA4EE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2397" y="4120718"/>
            <a:ext cx="3048731" cy="1208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3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Pretensiones</a:t>
            </a:r>
            <a:endParaRPr kumimoji="0" lang="es-CO" altLang="es-CO" sz="3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Text Box 23">
            <a:extLst>
              <a:ext uri="{FF2B5EF4-FFF2-40B4-BE49-F238E27FC236}">
                <a16:creationId xmlns:a16="http://schemas.microsoft.com/office/drawing/2014/main" id="{E14137D9-71E0-49E9-A5B6-940898BBE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097" y="4166898"/>
            <a:ext cx="2192699" cy="828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3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Procesos</a:t>
            </a:r>
            <a:endParaRPr kumimoji="0" lang="es-CO" altLang="es-CO" sz="3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Text Box 24">
            <a:extLst>
              <a:ext uri="{FF2B5EF4-FFF2-40B4-BE49-F238E27FC236}">
                <a16:creationId xmlns:a16="http://schemas.microsoft.com/office/drawing/2014/main" id="{779EDB7E-F513-4310-B6A4-332D6B4613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9748" y="3666836"/>
            <a:ext cx="1403360" cy="25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Billones de pesos</a:t>
            </a:r>
            <a:endParaRPr kumimoji="0" lang="es-CO" altLang="es-CO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29">
            <a:extLst>
              <a:ext uri="{FF2B5EF4-FFF2-40B4-BE49-F238E27FC236}">
                <a16:creationId xmlns:a16="http://schemas.microsoft.com/office/drawing/2014/main" id="{630A102F-8332-4EBE-BF61-E7AC41581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036" y="301105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21" name="Rectangle 31">
            <a:extLst>
              <a:ext uri="{FF2B5EF4-FFF2-40B4-BE49-F238E27FC236}">
                <a16:creationId xmlns:a16="http://schemas.microsoft.com/office/drawing/2014/main" id="{66558B96-394A-4E51-B82A-5C09A90FD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036" y="346825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CO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33">
            <a:extLst>
              <a:ext uri="{FF2B5EF4-FFF2-40B4-BE49-F238E27FC236}">
                <a16:creationId xmlns:a16="http://schemas.microsoft.com/office/drawing/2014/main" id="{D164958C-C164-4D56-B2D5-0BF1C34F8C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036" y="346825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36">
            <a:extLst>
              <a:ext uri="{FF2B5EF4-FFF2-40B4-BE49-F238E27FC236}">
                <a16:creationId xmlns:a16="http://schemas.microsoft.com/office/drawing/2014/main" id="{B3A0B98B-D46A-4924-B6DE-B3AB4EFE9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036" y="346825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24" name="Rectangle 38">
            <a:extLst>
              <a:ext uri="{FF2B5EF4-FFF2-40B4-BE49-F238E27FC236}">
                <a16:creationId xmlns:a16="http://schemas.microsoft.com/office/drawing/2014/main" id="{A4270408-577F-41C2-B255-330BE612A6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036" y="392545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D250B4D9-C6AB-469B-9B35-1A54D33307AA}"/>
              </a:ext>
            </a:extLst>
          </p:cNvPr>
          <p:cNvSpPr txBox="1"/>
          <p:nvPr/>
        </p:nvSpPr>
        <p:spPr>
          <a:xfrm>
            <a:off x="-180399" y="6571181"/>
            <a:ext cx="426848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1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 eKOGUI. Procesos activos a 31 de diciembre de 2020</a:t>
            </a:r>
            <a:endParaRPr kumimoji="0" lang="es-CO" altLang="es-CO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57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E539E155-B012-46CF-99E1-A4ADAA1B207A}"/>
              </a:ext>
            </a:extLst>
          </p:cNvPr>
          <p:cNvSpPr/>
          <p:nvPr/>
        </p:nvSpPr>
        <p:spPr>
          <a:xfrm rot="5400000">
            <a:off x="4497279" y="-4503959"/>
            <a:ext cx="762001" cy="9756558"/>
          </a:xfrm>
          <a:prstGeom prst="rect">
            <a:avLst/>
          </a:prstGeom>
          <a:solidFill>
            <a:srgbClr val="FF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1219170">
              <a:buClr>
                <a:srgbClr val="000000"/>
              </a:buClr>
            </a:pPr>
            <a:r>
              <a:rPr lang="es-CO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Admisión anual de procesos en los que las entidades actúan como demandante – interadministrativos y valor de las pretensiones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B24E49C6-1722-4952-BC2A-26A02C97A21C}"/>
              </a:ext>
            </a:extLst>
          </p:cNvPr>
          <p:cNvSpPr txBox="1"/>
          <p:nvPr/>
        </p:nvSpPr>
        <p:spPr>
          <a:xfrm>
            <a:off x="-309707" y="6617363"/>
            <a:ext cx="584937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CO" altLang="es-CO" sz="11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 eKOGUI. Procesos activos a 31 de diciembre de 2020. Cifras en miles de millones.</a:t>
            </a:r>
            <a:endParaRPr kumimoji="0" lang="es-CO" altLang="es-CO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0" name="Gráfico 19">
            <a:extLst>
              <a:ext uri="{FF2B5EF4-FFF2-40B4-BE49-F238E27FC236}">
                <a16:creationId xmlns:a16="http://schemas.microsoft.com/office/drawing/2014/main" id="{114A4F0A-F97B-42B8-9F41-9ECB205ECA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7644926"/>
              </p:ext>
            </p:extLst>
          </p:nvPr>
        </p:nvGraphicFramePr>
        <p:xfrm>
          <a:off x="346229" y="985421"/>
          <a:ext cx="11523216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65434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E539E155-B012-46CF-99E1-A4ADAA1B207A}"/>
              </a:ext>
            </a:extLst>
          </p:cNvPr>
          <p:cNvSpPr/>
          <p:nvPr/>
        </p:nvSpPr>
        <p:spPr>
          <a:xfrm rot="5400000">
            <a:off x="4319726" y="-4317527"/>
            <a:ext cx="762001" cy="9401448"/>
          </a:xfrm>
          <a:prstGeom prst="rect">
            <a:avLst/>
          </a:prstGeom>
          <a:solidFill>
            <a:srgbClr val="FF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1219170">
              <a:buClr>
                <a:srgbClr val="000000"/>
              </a:buClr>
            </a:pPr>
            <a:r>
              <a:rPr lang="es-CO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Procesos y pretensiones por jurisdicción en donde las entidades actúan como demandante - interadministrativos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B24E49C6-1722-4952-BC2A-26A02C97A21C}"/>
              </a:ext>
            </a:extLst>
          </p:cNvPr>
          <p:cNvSpPr txBox="1"/>
          <p:nvPr/>
        </p:nvSpPr>
        <p:spPr>
          <a:xfrm>
            <a:off x="-309707" y="6617363"/>
            <a:ext cx="584937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CO" altLang="es-CO" sz="11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 eKOGUI. Procesos activos a 31 de diciembre de 2020. Cifras en miles de millones.</a:t>
            </a:r>
            <a:endParaRPr kumimoji="0" lang="es-CO" altLang="es-CO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9608A8DA-D229-4CD9-859A-ABB252784F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9802148"/>
              </p:ext>
            </p:extLst>
          </p:nvPr>
        </p:nvGraphicFramePr>
        <p:xfrm>
          <a:off x="772357" y="1109709"/>
          <a:ext cx="10546672" cy="4971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4288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E539E155-B012-46CF-99E1-A4ADAA1B207A}"/>
              </a:ext>
            </a:extLst>
          </p:cNvPr>
          <p:cNvSpPr/>
          <p:nvPr/>
        </p:nvSpPr>
        <p:spPr>
          <a:xfrm rot="5400000">
            <a:off x="3791505" y="-3798184"/>
            <a:ext cx="762001" cy="8345006"/>
          </a:xfrm>
          <a:prstGeom prst="rect">
            <a:avLst/>
          </a:prstGeom>
          <a:solidFill>
            <a:srgbClr val="FF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1219170">
              <a:buClr>
                <a:srgbClr val="000000"/>
              </a:buClr>
            </a:pPr>
            <a:r>
              <a:rPr lang="es-CO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Medios de control con más procesos donde las entidades actúan como demandante - interadministrativos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2D04E9B-EEAC-4000-BBE0-206A7A3DB65E}"/>
              </a:ext>
            </a:extLst>
          </p:cNvPr>
          <p:cNvSpPr txBox="1"/>
          <p:nvPr/>
        </p:nvSpPr>
        <p:spPr>
          <a:xfrm>
            <a:off x="-100498" y="6587235"/>
            <a:ext cx="538271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1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 eKOGUI. Procesos activos a 31 de diciembre de 2020. Cifras en miles de millones.</a:t>
            </a:r>
            <a:endParaRPr kumimoji="0" lang="es-CO" altLang="es-CO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73DE299E-678B-45BA-AE24-51ACDEE1A6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7070228"/>
              </p:ext>
            </p:extLst>
          </p:nvPr>
        </p:nvGraphicFramePr>
        <p:xfrm>
          <a:off x="488272" y="755320"/>
          <a:ext cx="11230251" cy="55567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34706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E539E155-B012-46CF-99E1-A4ADAA1B207A}"/>
              </a:ext>
            </a:extLst>
          </p:cNvPr>
          <p:cNvSpPr/>
          <p:nvPr/>
        </p:nvSpPr>
        <p:spPr>
          <a:xfrm rot="5400000">
            <a:off x="3125996" y="-3132674"/>
            <a:ext cx="762001" cy="7013985"/>
          </a:xfrm>
          <a:prstGeom prst="rect">
            <a:avLst/>
          </a:prstGeom>
          <a:solidFill>
            <a:srgbClr val="FF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1219170">
              <a:buClr>
                <a:srgbClr val="000000"/>
              </a:buClr>
            </a:pPr>
            <a:r>
              <a:rPr lang="es-CO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Entidades con más procesos registrados como demandante - interadministrativos</a:t>
            </a:r>
          </a:p>
        </p:txBody>
      </p:sp>
      <p:graphicFrame>
        <p:nvGraphicFramePr>
          <p:cNvPr id="28" name="Gráfico 27">
            <a:extLst>
              <a:ext uri="{FF2B5EF4-FFF2-40B4-BE49-F238E27FC236}">
                <a16:creationId xmlns:a16="http://schemas.microsoft.com/office/drawing/2014/main" id="{0F56F84F-805F-41F7-ADAF-AF71E9BC00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8944838"/>
              </p:ext>
            </p:extLst>
          </p:nvPr>
        </p:nvGraphicFramePr>
        <p:xfrm>
          <a:off x="586509" y="847683"/>
          <a:ext cx="11018982" cy="5423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0" name="CuadroTexto 29">
            <a:extLst>
              <a:ext uri="{FF2B5EF4-FFF2-40B4-BE49-F238E27FC236}">
                <a16:creationId xmlns:a16="http://schemas.microsoft.com/office/drawing/2014/main" id="{8DDA18A7-699D-4002-B7A3-B05AAD669E94}"/>
              </a:ext>
            </a:extLst>
          </p:cNvPr>
          <p:cNvSpPr txBox="1"/>
          <p:nvPr/>
        </p:nvSpPr>
        <p:spPr>
          <a:xfrm>
            <a:off x="-100498" y="6587235"/>
            <a:ext cx="538271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1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 eKOGUI. Procesos activos a 31 de diciembre de 2020. Cifras en miles de millones.</a:t>
            </a:r>
            <a:endParaRPr kumimoji="0" lang="es-CO" altLang="es-CO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060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E539E155-B012-46CF-99E1-A4ADAA1B207A}"/>
              </a:ext>
            </a:extLst>
          </p:cNvPr>
          <p:cNvSpPr/>
          <p:nvPr/>
        </p:nvSpPr>
        <p:spPr>
          <a:xfrm rot="5400000">
            <a:off x="4381870" y="-4388549"/>
            <a:ext cx="762001" cy="9525736"/>
          </a:xfrm>
          <a:prstGeom prst="rect">
            <a:avLst/>
          </a:prstGeom>
          <a:solidFill>
            <a:srgbClr val="FF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1219170">
              <a:buClr>
                <a:srgbClr val="000000"/>
              </a:buClr>
            </a:pPr>
            <a:r>
              <a:rPr lang="es-CO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Causas de demanda más frecuentes en los procesos donde las entidades actúan como demandante - interadministrativos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44E7BB64-2884-457B-9232-FADAB917D5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9288182"/>
              </p:ext>
            </p:extLst>
          </p:nvPr>
        </p:nvGraphicFramePr>
        <p:xfrm>
          <a:off x="248575" y="1065319"/>
          <a:ext cx="11461072" cy="5505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3042B17D-5D58-41B1-94CA-CB3EAF9A2FF3}"/>
              </a:ext>
            </a:extLst>
          </p:cNvPr>
          <p:cNvSpPr txBox="1"/>
          <p:nvPr/>
        </p:nvSpPr>
        <p:spPr>
          <a:xfrm>
            <a:off x="-100498" y="6587235"/>
            <a:ext cx="538271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1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 eKOGUI. Procesos activos a 31 de diciembre de 2020. Cifras en miles de millones.</a:t>
            </a:r>
            <a:endParaRPr kumimoji="0" lang="es-CO" altLang="es-CO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587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Presidencia de Colomb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</TotalTime>
  <Words>829</Words>
  <Application>Microsoft Office PowerPoint</Application>
  <PresentationFormat>Panorámica</PresentationFormat>
  <Paragraphs>128</Paragraphs>
  <Slides>26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5" baseType="lpstr">
      <vt:lpstr>Arial</vt:lpstr>
      <vt:lpstr>Calibri</vt:lpstr>
      <vt:lpstr>Times New Roman</vt:lpstr>
      <vt:lpstr>Verdana</vt:lpstr>
      <vt:lpstr>Work Sans</vt:lpstr>
      <vt:lpstr>Work Sans Light</vt:lpstr>
      <vt:lpstr>Work Sans Medium</vt:lpstr>
      <vt:lpstr>Work Sans SemiBold</vt:lpstr>
      <vt:lpstr>Presidencia de Colomba</vt:lpstr>
      <vt:lpstr>Presentación de PowerPoint</vt:lpstr>
      <vt:lpstr>PROCESOS JUDICIALES DONDE LAS ENTIDADES ACTÚAN COMO DEMANDANTE - INTERADMINISTRATIVOS  Dirección de Políticas y Estrategias 2021  </vt:lpstr>
      <vt:lpstr>Información general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Información desagregada de los medios de control con más procesos</vt:lpstr>
      <vt:lpstr>Nulidad y restablecimiento del derecho</vt:lpstr>
      <vt:lpstr>Presentación de PowerPoint</vt:lpstr>
      <vt:lpstr>Presentación de PowerPoint</vt:lpstr>
      <vt:lpstr>Controversias contractuales</vt:lpstr>
      <vt:lpstr>Presentación de PowerPoint</vt:lpstr>
      <vt:lpstr>Presentación de PowerPoint</vt:lpstr>
      <vt:lpstr>Acciones populares</vt:lpstr>
      <vt:lpstr>Presentación de PowerPoint</vt:lpstr>
      <vt:lpstr>Presentación de PowerPoint</vt:lpstr>
      <vt:lpstr>Reparación directa</vt:lpstr>
      <vt:lpstr>Presentación de PowerPoint</vt:lpstr>
      <vt:lpstr>Presentación de PowerPoint</vt:lpstr>
      <vt:lpstr>Procesos más cuantiosos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Luis Jaime Salgar Vegalara</dc:creator>
  <cp:lastModifiedBy>Luis Jaime Salgar Vegalara</cp:lastModifiedBy>
  <cp:revision>3</cp:revision>
  <dcterms:created xsi:type="dcterms:W3CDTF">2020-09-14T13:31:50Z</dcterms:created>
  <dcterms:modified xsi:type="dcterms:W3CDTF">2021-03-09T15:38:57Z</dcterms:modified>
</cp:coreProperties>
</file>